
<file path=[Content_Types].xml><?xml version="1.0" encoding="utf-8"?>
<Types xmlns="http://schemas.openxmlformats.org/package/2006/content-types">
  <Default Extension="(null)" ContentType="image/x-emf"/>
  <Default Extension="docx" ContentType="application/vnd.openxmlformats-officedocument.wordprocessingml.documen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12" r:id="rId1"/>
  </p:sldMasterIdLst>
  <p:notesMasterIdLst>
    <p:notesMasterId r:id="rId25"/>
  </p:notesMasterIdLst>
  <p:sldIdLst>
    <p:sldId id="256" r:id="rId2"/>
    <p:sldId id="257" r:id="rId3"/>
    <p:sldId id="259" r:id="rId4"/>
    <p:sldId id="263" r:id="rId5"/>
    <p:sldId id="264" r:id="rId6"/>
    <p:sldId id="321" r:id="rId7"/>
    <p:sldId id="340" r:id="rId8"/>
    <p:sldId id="277" r:id="rId9"/>
    <p:sldId id="278" r:id="rId10"/>
    <p:sldId id="281" r:id="rId11"/>
    <p:sldId id="282" r:id="rId12"/>
    <p:sldId id="296" r:id="rId13"/>
    <p:sldId id="300" r:id="rId14"/>
    <p:sldId id="306" r:id="rId15"/>
    <p:sldId id="329" r:id="rId16"/>
    <p:sldId id="346" r:id="rId17"/>
    <p:sldId id="322" r:id="rId18"/>
    <p:sldId id="347" r:id="rId19"/>
    <p:sldId id="351" r:id="rId20"/>
    <p:sldId id="349" r:id="rId21"/>
    <p:sldId id="350" r:id="rId22"/>
    <p:sldId id="348" r:id="rId23"/>
    <p:sldId id="332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83282E2-136C-2846-9740-F8177132AD5B}">
          <p14:sldIdLst>
            <p14:sldId id="256"/>
            <p14:sldId id="257"/>
            <p14:sldId id="259"/>
            <p14:sldId id="263"/>
            <p14:sldId id="264"/>
          </p14:sldIdLst>
        </p14:section>
        <p14:section name="Chapter 2 &amp; 3" id="{DB5EA2C8-95B1-134B-A67A-50F019F8FF55}">
          <p14:sldIdLst>
            <p14:sldId id="321"/>
            <p14:sldId id="340"/>
            <p14:sldId id="277"/>
            <p14:sldId id="278"/>
            <p14:sldId id="281"/>
            <p14:sldId id="282"/>
            <p14:sldId id="296"/>
            <p14:sldId id="300"/>
            <p14:sldId id="306"/>
            <p14:sldId id="329"/>
            <p14:sldId id="346"/>
            <p14:sldId id="322"/>
            <p14:sldId id="347"/>
            <p14:sldId id="351"/>
            <p14:sldId id="349"/>
            <p14:sldId id="350"/>
            <p14:sldId id="348"/>
          </p14:sldIdLst>
        </p14:section>
        <p14:section name="Chapter 3" id="{DE34BDC8-E88E-D64B-A38A-D345F2E74A16}">
          <p14:sldIdLst>
            <p14:sldId id="33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187"/>
    <p:restoredTop sz="80056"/>
  </p:normalViewPr>
  <p:slideViewPr>
    <p:cSldViewPr snapToGrid="0" snapToObjects="1">
      <p:cViewPr varScale="1">
        <p:scale>
          <a:sx n="46" d="100"/>
          <a:sy n="46" d="100"/>
        </p:scale>
        <p:origin x="200" y="1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4">
  <dgm:title val=""/>
  <dgm:desc val=""/>
  <dgm:catLst>
    <dgm:cat type="accent5" pri="11400"/>
  </dgm:catLst>
  <dgm:styleLbl name="node0">
    <dgm:fillClrLst meth="cycle">
      <a:schemeClr val="accent5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5">
        <a:shade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5">
        <a:shade val="50000"/>
      </a:schemeClr>
      <a:schemeClr val="accent5">
        <a:tint val="55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5">
        <a:shade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5">
        <a:shade val="80000"/>
        <a:alpha val="50000"/>
      </a:schemeClr>
      <a:schemeClr val="accent5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55000"/>
      </a:schemeClr>
    </dgm:fillClrLst>
    <dgm:linClrLst meth="repeat">
      <a:schemeClr val="accent5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55000"/>
      </a:schemeClr>
    </dgm:fillClrLst>
    <dgm:linClrLst meth="repeat">
      <a:schemeClr val="accent5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55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556C22B-5029-8041-8099-75356EA32E51}" type="doc">
      <dgm:prSet loTypeId="urn:microsoft.com/office/officeart/2005/8/layout/cycle1" loCatId="" qsTypeId="urn:microsoft.com/office/officeart/2005/8/quickstyle/simple4" qsCatId="simple" csTypeId="urn:microsoft.com/office/officeart/2005/8/colors/accent5_4" csCatId="accent5" phldr="0"/>
      <dgm:spPr/>
      <dgm:t>
        <a:bodyPr/>
        <a:lstStyle/>
        <a:p>
          <a:endParaRPr lang="en-US"/>
        </a:p>
      </dgm:t>
    </dgm:pt>
    <dgm:pt modelId="{D908FA29-641F-CE43-8896-9C85B0D4F9F5}">
      <dgm:prSet phldrT="[Text]" phldr="1"/>
      <dgm:spPr/>
      <dgm:t>
        <a:bodyPr/>
        <a:lstStyle/>
        <a:p>
          <a:endParaRPr lang="en-US"/>
        </a:p>
      </dgm:t>
    </dgm:pt>
    <dgm:pt modelId="{7B824868-181A-5844-9492-370AC9B24567}" type="parTrans" cxnId="{C6971568-EDCD-0A41-89FF-DAEE6100D051}">
      <dgm:prSet/>
      <dgm:spPr/>
      <dgm:t>
        <a:bodyPr/>
        <a:lstStyle/>
        <a:p>
          <a:endParaRPr lang="en-US"/>
        </a:p>
      </dgm:t>
    </dgm:pt>
    <dgm:pt modelId="{F414D432-DA3C-2E44-A360-B16B66AFD850}" type="sibTrans" cxnId="{C6971568-EDCD-0A41-89FF-DAEE6100D051}">
      <dgm:prSet/>
      <dgm:spPr/>
      <dgm:t>
        <a:bodyPr/>
        <a:lstStyle/>
        <a:p>
          <a:endParaRPr lang="en-US"/>
        </a:p>
      </dgm:t>
    </dgm:pt>
    <dgm:pt modelId="{359FEF3B-069E-C34D-B882-46E716F9B08E}">
      <dgm:prSet phldrT="[Text]" phldr="1"/>
      <dgm:spPr/>
      <dgm:t>
        <a:bodyPr/>
        <a:lstStyle/>
        <a:p>
          <a:endParaRPr lang="en-US" dirty="0"/>
        </a:p>
      </dgm:t>
    </dgm:pt>
    <dgm:pt modelId="{FDD75ECE-85DC-E847-8542-3F8237AF6078}" type="parTrans" cxnId="{943C9F9B-3311-464F-A593-FB9FD763463C}">
      <dgm:prSet/>
      <dgm:spPr/>
      <dgm:t>
        <a:bodyPr/>
        <a:lstStyle/>
        <a:p>
          <a:endParaRPr lang="en-US"/>
        </a:p>
      </dgm:t>
    </dgm:pt>
    <dgm:pt modelId="{A15BD81E-B642-084A-9AD7-24521F192086}" type="sibTrans" cxnId="{943C9F9B-3311-464F-A593-FB9FD763463C}">
      <dgm:prSet/>
      <dgm:spPr/>
      <dgm:t>
        <a:bodyPr/>
        <a:lstStyle/>
        <a:p>
          <a:endParaRPr lang="en-US"/>
        </a:p>
      </dgm:t>
    </dgm:pt>
    <dgm:pt modelId="{E4DE8FC6-1C70-994E-BC36-14F8014E11E6}">
      <dgm:prSet phldrT="[Text]" phldr="1"/>
      <dgm:spPr/>
      <dgm:t>
        <a:bodyPr/>
        <a:lstStyle/>
        <a:p>
          <a:endParaRPr lang="en-US" dirty="0"/>
        </a:p>
      </dgm:t>
    </dgm:pt>
    <dgm:pt modelId="{4351985F-2C42-E942-BC8D-C3A9EDDC1B47}" type="parTrans" cxnId="{FAA86152-1037-CA4E-B2BA-CF32352C4AB4}">
      <dgm:prSet/>
      <dgm:spPr/>
      <dgm:t>
        <a:bodyPr/>
        <a:lstStyle/>
        <a:p>
          <a:endParaRPr lang="en-US"/>
        </a:p>
      </dgm:t>
    </dgm:pt>
    <dgm:pt modelId="{0477220A-1A0C-5741-A684-5F0D7913DA8B}" type="sibTrans" cxnId="{FAA86152-1037-CA4E-B2BA-CF32352C4AB4}">
      <dgm:prSet/>
      <dgm:spPr/>
      <dgm:t>
        <a:bodyPr/>
        <a:lstStyle/>
        <a:p>
          <a:endParaRPr lang="en-US"/>
        </a:p>
      </dgm:t>
    </dgm:pt>
    <dgm:pt modelId="{B3DC415F-3293-B54B-8CFB-9B52716DEDCF}">
      <dgm:prSet phldrT="[Text]" phldr="1"/>
      <dgm:spPr/>
      <dgm:t>
        <a:bodyPr/>
        <a:lstStyle/>
        <a:p>
          <a:endParaRPr lang="en-US"/>
        </a:p>
      </dgm:t>
    </dgm:pt>
    <dgm:pt modelId="{50C8F6A1-014A-B243-BA08-18E5352797F2}" type="sibTrans" cxnId="{037ED947-CD78-1D43-AFB0-FBE4EAB7C646}">
      <dgm:prSet/>
      <dgm:spPr/>
      <dgm:t>
        <a:bodyPr/>
        <a:lstStyle/>
        <a:p>
          <a:endParaRPr lang="en-US"/>
        </a:p>
      </dgm:t>
    </dgm:pt>
    <dgm:pt modelId="{EEB6E08E-399C-D848-8FEA-254C19715FCE}" type="parTrans" cxnId="{037ED947-CD78-1D43-AFB0-FBE4EAB7C646}">
      <dgm:prSet/>
      <dgm:spPr/>
      <dgm:t>
        <a:bodyPr/>
        <a:lstStyle/>
        <a:p>
          <a:endParaRPr lang="en-US"/>
        </a:p>
      </dgm:t>
    </dgm:pt>
    <dgm:pt modelId="{CA61D739-68B2-2845-8224-B88568AAF89B}" type="pres">
      <dgm:prSet presAssocID="{4556C22B-5029-8041-8099-75356EA32E51}" presName="cycle" presStyleCnt="0">
        <dgm:presLayoutVars>
          <dgm:dir/>
          <dgm:resizeHandles val="exact"/>
        </dgm:presLayoutVars>
      </dgm:prSet>
      <dgm:spPr/>
    </dgm:pt>
    <dgm:pt modelId="{586D2C00-863B-B447-955F-F976799A2A66}" type="pres">
      <dgm:prSet presAssocID="{D908FA29-641F-CE43-8896-9C85B0D4F9F5}" presName="dummy" presStyleCnt="0"/>
      <dgm:spPr/>
    </dgm:pt>
    <dgm:pt modelId="{86039DD8-CE2A-034C-9A61-931DF0DFE9D8}" type="pres">
      <dgm:prSet presAssocID="{D908FA29-641F-CE43-8896-9C85B0D4F9F5}" presName="node" presStyleLbl="revTx" presStyleIdx="0" presStyleCnt="4">
        <dgm:presLayoutVars>
          <dgm:bulletEnabled val="1"/>
        </dgm:presLayoutVars>
      </dgm:prSet>
      <dgm:spPr/>
    </dgm:pt>
    <dgm:pt modelId="{2E3B228F-897A-8B41-A6CC-4E97293033A6}" type="pres">
      <dgm:prSet presAssocID="{F414D432-DA3C-2E44-A360-B16B66AFD850}" presName="sibTrans" presStyleLbl="node1" presStyleIdx="0" presStyleCnt="4"/>
      <dgm:spPr/>
    </dgm:pt>
    <dgm:pt modelId="{27D193F9-6F83-1A40-8D4C-0DAD9A76788D}" type="pres">
      <dgm:prSet presAssocID="{B3DC415F-3293-B54B-8CFB-9B52716DEDCF}" presName="dummy" presStyleCnt="0"/>
      <dgm:spPr/>
    </dgm:pt>
    <dgm:pt modelId="{C129CC4B-BB56-0D47-B5B5-017C9DD868C7}" type="pres">
      <dgm:prSet presAssocID="{B3DC415F-3293-B54B-8CFB-9B52716DEDCF}" presName="node" presStyleLbl="revTx" presStyleIdx="1" presStyleCnt="4">
        <dgm:presLayoutVars>
          <dgm:bulletEnabled val="1"/>
        </dgm:presLayoutVars>
      </dgm:prSet>
      <dgm:spPr/>
    </dgm:pt>
    <dgm:pt modelId="{42AE0249-16B0-924A-8F6A-74400B3E96E6}" type="pres">
      <dgm:prSet presAssocID="{50C8F6A1-014A-B243-BA08-18E5352797F2}" presName="sibTrans" presStyleLbl="node1" presStyleIdx="1" presStyleCnt="4"/>
      <dgm:spPr/>
    </dgm:pt>
    <dgm:pt modelId="{FDA48037-C051-A34A-A896-C26B73B56555}" type="pres">
      <dgm:prSet presAssocID="{359FEF3B-069E-C34D-B882-46E716F9B08E}" presName="dummy" presStyleCnt="0"/>
      <dgm:spPr/>
    </dgm:pt>
    <dgm:pt modelId="{FED7A9F2-2499-C64D-9E65-D31CA3210233}" type="pres">
      <dgm:prSet presAssocID="{359FEF3B-069E-C34D-B882-46E716F9B08E}" presName="node" presStyleLbl="revTx" presStyleIdx="2" presStyleCnt="4">
        <dgm:presLayoutVars>
          <dgm:bulletEnabled val="1"/>
        </dgm:presLayoutVars>
      </dgm:prSet>
      <dgm:spPr/>
    </dgm:pt>
    <dgm:pt modelId="{38359C73-65F7-E64C-8B8C-76B81426DBAB}" type="pres">
      <dgm:prSet presAssocID="{A15BD81E-B642-084A-9AD7-24521F192086}" presName="sibTrans" presStyleLbl="node1" presStyleIdx="2" presStyleCnt="4"/>
      <dgm:spPr/>
    </dgm:pt>
    <dgm:pt modelId="{D29F7350-CE6C-5747-A3AE-275F8E7273BF}" type="pres">
      <dgm:prSet presAssocID="{E4DE8FC6-1C70-994E-BC36-14F8014E11E6}" presName="dummy" presStyleCnt="0"/>
      <dgm:spPr/>
    </dgm:pt>
    <dgm:pt modelId="{9290B82E-55A3-5146-B0EC-8B2731355F4F}" type="pres">
      <dgm:prSet presAssocID="{E4DE8FC6-1C70-994E-BC36-14F8014E11E6}" presName="node" presStyleLbl="revTx" presStyleIdx="3" presStyleCnt="4">
        <dgm:presLayoutVars>
          <dgm:bulletEnabled val="1"/>
        </dgm:presLayoutVars>
      </dgm:prSet>
      <dgm:spPr/>
    </dgm:pt>
    <dgm:pt modelId="{425111F0-9188-2942-A6E2-9A340A54AFD4}" type="pres">
      <dgm:prSet presAssocID="{0477220A-1A0C-5741-A684-5F0D7913DA8B}" presName="sibTrans" presStyleLbl="node1" presStyleIdx="3" presStyleCnt="4"/>
      <dgm:spPr/>
    </dgm:pt>
  </dgm:ptLst>
  <dgm:cxnLst>
    <dgm:cxn modelId="{037ED947-CD78-1D43-AFB0-FBE4EAB7C646}" srcId="{4556C22B-5029-8041-8099-75356EA32E51}" destId="{B3DC415F-3293-B54B-8CFB-9B52716DEDCF}" srcOrd="1" destOrd="0" parTransId="{EEB6E08E-399C-D848-8FEA-254C19715FCE}" sibTransId="{50C8F6A1-014A-B243-BA08-18E5352797F2}"/>
    <dgm:cxn modelId="{FAA86152-1037-CA4E-B2BA-CF32352C4AB4}" srcId="{4556C22B-5029-8041-8099-75356EA32E51}" destId="{E4DE8FC6-1C70-994E-BC36-14F8014E11E6}" srcOrd="3" destOrd="0" parTransId="{4351985F-2C42-E942-BC8D-C3A9EDDC1B47}" sibTransId="{0477220A-1A0C-5741-A684-5F0D7913DA8B}"/>
    <dgm:cxn modelId="{C84E3453-C8E9-7B4E-AD9B-D8050B4A3B2C}" type="presOf" srcId="{0477220A-1A0C-5741-A684-5F0D7913DA8B}" destId="{425111F0-9188-2942-A6E2-9A340A54AFD4}" srcOrd="0" destOrd="0" presId="urn:microsoft.com/office/officeart/2005/8/layout/cycle1"/>
    <dgm:cxn modelId="{5F61D866-D818-1C4C-B99B-DAC4AFEC81EC}" type="presOf" srcId="{A15BD81E-B642-084A-9AD7-24521F192086}" destId="{38359C73-65F7-E64C-8B8C-76B81426DBAB}" srcOrd="0" destOrd="0" presId="urn:microsoft.com/office/officeart/2005/8/layout/cycle1"/>
    <dgm:cxn modelId="{C6971568-EDCD-0A41-89FF-DAEE6100D051}" srcId="{4556C22B-5029-8041-8099-75356EA32E51}" destId="{D908FA29-641F-CE43-8896-9C85B0D4F9F5}" srcOrd="0" destOrd="0" parTransId="{7B824868-181A-5844-9492-370AC9B24567}" sibTransId="{F414D432-DA3C-2E44-A360-B16B66AFD850}"/>
    <dgm:cxn modelId="{A3D92C69-F9FA-5B4C-995A-C47E923170B6}" type="presOf" srcId="{4556C22B-5029-8041-8099-75356EA32E51}" destId="{CA61D739-68B2-2845-8224-B88568AAF89B}" srcOrd="0" destOrd="0" presId="urn:microsoft.com/office/officeart/2005/8/layout/cycle1"/>
    <dgm:cxn modelId="{E394B071-E4C3-6943-9984-852DFF751350}" type="presOf" srcId="{F414D432-DA3C-2E44-A360-B16B66AFD850}" destId="{2E3B228F-897A-8B41-A6CC-4E97293033A6}" srcOrd="0" destOrd="0" presId="urn:microsoft.com/office/officeart/2005/8/layout/cycle1"/>
    <dgm:cxn modelId="{5BC92C7A-09E8-E04F-B2B0-3128834A5195}" type="presOf" srcId="{50C8F6A1-014A-B243-BA08-18E5352797F2}" destId="{42AE0249-16B0-924A-8F6A-74400B3E96E6}" srcOrd="0" destOrd="0" presId="urn:microsoft.com/office/officeart/2005/8/layout/cycle1"/>
    <dgm:cxn modelId="{4DD7BC8B-B176-C94A-96FF-5C744D9795BB}" type="presOf" srcId="{D908FA29-641F-CE43-8896-9C85B0D4F9F5}" destId="{86039DD8-CE2A-034C-9A61-931DF0DFE9D8}" srcOrd="0" destOrd="0" presId="urn:microsoft.com/office/officeart/2005/8/layout/cycle1"/>
    <dgm:cxn modelId="{943C9F9B-3311-464F-A593-FB9FD763463C}" srcId="{4556C22B-5029-8041-8099-75356EA32E51}" destId="{359FEF3B-069E-C34D-B882-46E716F9B08E}" srcOrd="2" destOrd="0" parTransId="{FDD75ECE-85DC-E847-8542-3F8237AF6078}" sibTransId="{A15BD81E-B642-084A-9AD7-24521F192086}"/>
    <dgm:cxn modelId="{0E508EA7-5738-394B-A08C-A737029B1321}" type="presOf" srcId="{359FEF3B-069E-C34D-B882-46E716F9B08E}" destId="{FED7A9F2-2499-C64D-9E65-D31CA3210233}" srcOrd="0" destOrd="0" presId="urn:microsoft.com/office/officeart/2005/8/layout/cycle1"/>
    <dgm:cxn modelId="{7928DBF0-93DC-C743-9175-DE6F4615919B}" type="presOf" srcId="{B3DC415F-3293-B54B-8CFB-9B52716DEDCF}" destId="{C129CC4B-BB56-0D47-B5B5-017C9DD868C7}" srcOrd="0" destOrd="0" presId="urn:microsoft.com/office/officeart/2005/8/layout/cycle1"/>
    <dgm:cxn modelId="{7061BBF9-DC6C-D945-8B84-2F42D325DB16}" type="presOf" srcId="{E4DE8FC6-1C70-994E-BC36-14F8014E11E6}" destId="{9290B82E-55A3-5146-B0EC-8B2731355F4F}" srcOrd="0" destOrd="0" presId="urn:microsoft.com/office/officeart/2005/8/layout/cycle1"/>
    <dgm:cxn modelId="{42CBFEB8-586A-0944-8921-3F47AC8F8CD6}" type="presParOf" srcId="{CA61D739-68B2-2845-8224-B88568AAF89B}" destId="{586D2C00-863B-B447-955F-F976799A2A66}" srcOrd="0" destOrd="0" presId="urn:microsoft.com/office/officeart/2005/8/layout/cycle1"/>
    <dgm:cxn modelId="{C5C6A01B-9D93-0744-ABA0-F69ACFD5E3D0}" type="presParOf" srcId="{CA61D739-68B2-2845-8224-B88568AAF89B}" destId="{86039DD8-CE2A-034C-9A61-931DF0DFE9D8}" srcOrd="1" destOrd="0" presId="urn:microsoft.com/office/officeart/2005/8/layout/cycle1"/>
    <dgm:cxn modelId="{4816D533-001F-CB49-BB11-12AC84EF9EF7}" type="presParOf" srcId="{CA61D739-68B2-2845-8224-B88568AAF89B}" destId="{2E3B228F-897A-8B41-A6CC-4E97293033A6}" srcOrd="2" destOrd="0" presId="urn:microsoft.com/office/officeart/2005/8/layout/cycle1"/>
    <dgm:cxn modelId="{ADE1B629-F990-9448-923F-AF92BD52BC8E}" type="presParOf" srcId="{CA61D739-68B2-2845-8224-B88568AAF89B}" destId="{27D193F9-6F83-1A40-8D4C-0DAD9A76788D}" srcOrd="3" destOrd="0" presId="urn:microsoft.com/office/officeart/2005/8/layout/cycle1"/>
    <dgm:cxn modelId="{21554791-2D73-6941-B775-027E1CAA11CC}" type="presParOf" srcId="{CA61D739-68B2-2845-8224-B88568AAF89B}" destId="{C129CC4B-BB56-0D47-B5B5-017C9DD868C7}" srcOrd="4" destOrd="0" presId="urn:microsoft.com/office/officeart/2005/8/layout/cycle1"/>
    <dgm:cxn modelId="{4EC69692-0DED-7E4C-BD2A-99F004175252}" type="presParOf" srcId="{CA61D739-68B2-2845-8224-B88568AAF89B}" destId="{42AE0249-16B0-924A-8F6A-74400B3E96E6}" srcOrd="5" destOrd="0" presId="urn:microsoft.com/office/officeart/2005/8/layout/cycle1"/>
    <dgm:cxn modelId="{61B17D3F-0794-2B43-981F-07DB21A3480D}" type="presParOf" srcId="{CA61D739-68B2-2845-8224-B88568AAF89B}" destId="{FDA48037-C051-A34A-A896-C26B73B56555}" srcOrd="6" destOrd="0" presId="urn:microsoft.com/office/officeart/2005/8/layout/cycle1"/>
    <dgm:cxn modelId="{C308139C-677D-E44D-BCDA-0146C351EAC2}" type="presParOf" srcId="{CA61D739-68B2-2845-8224-B88568AAF89B}" destId="{FED7A9F2-2499-C64D-9E65-D31CA3210233}" srcOrd="7" destOrd="0" presId="urn:microsoft.com/office/officeart/2005/8/layout/cycle1"/>
    <dgm:cxn modelId="{D15DC5F2-CB65-DD4D-870D-9070514A3F19}" type="presParOf" srcId="{CA61D739-68B2-2845-8224-B88568AAF89B}" destId="{38359C73-65F7-E64C-8B8C-76B81426DBAB}" srcOrd="8" destOrd="0" presId="urn:microsoft.com/office/officeart/2005/8/layout/cycle1"/>
    <dgm:cxn modelId="{611B6DE4-544F-F549-8803-8FA3A479832F}" type="presParOf" srcId="{CA61D739-68B2-2845-8224-B88568AAF89B}" destId="{D29F7350-CE6C-5747-A3AE-275F8E7273BF}" srcOrd="9" destOrd="0" presId="urn:microsoft.com/office/officeart/2005/8/layout/cycle1"/>
    <dgm:cxn modelId="{AA7AE2B5-D600-0C4F-B5F2-1D7E9DE1AA82}" type="presParOf" srcId="{CA61D739-68B2-2845-8224-B88568AAF89B}" destId="{9290B82E-55A3-5146-B0EC-8B2731355F4F}" srcOrd="10" destOrd="0" presId="urn:microsoft.com/office/officeart/2005/8/layout/cycle1"/>
    <dgm:cxn modelId="{AB2758E9-4CE7-DC4B-8973-862356D0082D}" type="presParOf" srcId="{CA61D739-68B2-2845-8224-B88568AAF89B}" destId="{425111F0-9188-2942-A6E2-9A340A54AFD4}" srcOrd="11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039DD8-CE2A-034C-9A61-931DF0DFE9D8}">
      <dsp:nvSpPr>
        <dsp:cNvPr id="0" name=""/>
        <dsp:cNvSpPr/>
      </dsp:nvSpPr>
      <dsp:spPr>
        <a:xfrm>
          <a:off x="5165820" y="126745"/>
          <a:ext cx="2013804" cy="20138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7470" tIns="77470" rIns="77470" bIns="77470" numCol="1" spcCol="1270" anchor="ctr" anchorCtr="0">
          <a:noAutofit/>
        </a:bodyPr>
        <a:lstStyle/>
        <a:p>
          <a:pPr marL="0" lvl="0" indent="0" algn="ctr" defTabSz="2711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100" kern="1200"/>
        </a:p>
      </dsp:txBody>
      <dsp:txXfrm>
        <a:off x="5165820" y="126745"/>
        <a:ext cx="2013804" cy="2013804"/>
      </dsp:txXfrm>
    </dsp:sp>
    <dsp:sp modelId="{2E3B228F-897A-8B41-A6CC-4E97293033A6}">
      <dsp:nvSpPr>
        <dsp:cNvPr id="0" name=""/>
        <dsp:cNvSpPr/>
      </dsp:nvSpPr>
      <dsp:spPr>
        <a:xfrm>
          <a:off x="1620870" y="246"/>
          <a:ext cx="5685252" cy="5685252"/>
        </a:xfrm>
        <a:prstGeom prst="circularArrow">
          <a:avLst>
            <a:gd name="adj1" fmla="val 6907"/>
            <a:gd name="adj2" fmla="val 465760"/>
            <a:gd name="adj3" fmla="val 547698"/>
            <a:gd name="adj4" fmla="val 20586542"/>
            <a:gd name="adj5" fmla="val 8058"/>
          </a:avLst>
        </a:prstGeom>
        <a:solidFill>
          <a:schemeClr val="accent5">
            <a:shade val="5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9999" dist="23000" algn="bl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129CC4B-BB56-0D47-B5B5-017C9DD868C7}">
      <dsp:nvSpPr>
        <dsp:cNvPr id="0" name=""/>
        <dsp:cNvSpPr/>
      </dsp:nvSpPr>
      <dsp:spPr>
        <a:xfrm>
          <a:off x="5165820" y="3545196"/>
          <a:ext cx="2013804" cy="20138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7470" tIns="77470" rIns="77470" bIns="77470" numCol="1" spcCol="1270" anchor="ctr" anchorCtr="0">
          <a:noAutofit/>
        </a:bodyPr>
        <a:lstStyle/>
        <a:p>
          <a:pPr marL="0" lvl="0" indent="0" algn="ctr" defTabSz="2711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100" kern="1200"/>
        </a:p>
      </dsp:txBody>
      <dsp:txXfrm>
        <a:off x="5165820" y="3545196"/>
        <a:ext cx="2013804" cy="2013804"/>
      </dsp:txXfrm>
    </dsp:sp>
    <dsp:sp modelId="{42AE0249-16B0-924A-8F6A-74400B3E96E6}">
      <dsp:nvSpPr>
        <dsp:cNvPr id="0" name=""/>
        <dsp:cNvSpPr/>
      </dsp:nvSpPr>
      <dsp:spPr>
        <a:xfrm>
          <a:off x="1620870" y="246"/>
          <a:ext cx="5685252" cy="5685252"/>
        </a:xfrm>
        <a:prstGeom prst="circularArrow">
          <a:avLst>
            <a:gd name="adj1" fmla="val 6907"/>
            <a:gd name="adj2" fmla="val 465760"/>
            <a:gd name="adj3" fmla="val 5947698"/>
            <a:gd name="adj4" fmla="val 4386542"/>
            <a:gd name="adj5" fmla="val 8058"/>
          </a:avLst>
        </a:prstGeom>
        <a:solidFill>
          <a:schemeClr val="accent5">
            <a:shade val="50000"/>
            <a:hueOff val="-269084"/>
            <a:satOff val="-7131"/>
            <a:lumOff val="22788"/>
            <a:alphaOff val="0"/>
          </a:schemeClr>
        </a:solidFill>
        <a:ln>
          <a:noFill/>
        </a:ln>
        <a:effectLst>
          <a:outerShdw blurRad="39999" dist="23000" algn="bl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ED7A9F2-2499-C64D-9E65-D31CA3210233}">
      <dsp:nvSpPr>
        <dsp:cNvPr id="0" name=""/>
        <dsp:cNvSpPr/>
      </dsp:nvSpPr>
      <dsp:spPr>
        <a:xfrm>
          <a:off x="1747368" y="3545196"/>
          <a:ext cx="2013804" cy="20138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7470" tIns="77470" rIns="77470" bIns="77470" numCol="1" spcCol="1270" anchor="ctr" anchorCtr="0">
          <a:noAutofit/>
        </a:bodyPr>
        <a:lstStyle/>
        <a:p>
          <a:pPr marL="0" lvl="0" indent="0" algn="ctr" defTabSz="2711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100" kern="1200" dirty="0"/>
        </a:p>
      </dsp:txBody>
      <dsp:txXfrm>
        <a:off x="1747368" y="3545196"/>
        <a:ext cx="2013804" cy="2013804"/>
      </dsp:txXfrm>
    </dsp:sp>
    <dsp:sp modelId="{38359C73-65F7-E64C-8B8C-76B81426DBAB}">
      <dsp:nvSpPr>
        <dsp:cNvPr id="0" name=""/>
        <dsp:cNvSpPr/>
      </dsp:nvSpPr>
      <dsp:spPr>
        <a:xfrm>
          <a:off x="1620870" y="246"/>
          <a:ext cx="5685252" cy="5685252"/>
        </a:xfrm>
        <a:prstGeom prst="circularArrow">
          <a:avLst>
            <a:gd name="adj1" fmla="val 6907"/>
            <a:gd name="adj2" fmla="val 465760"/>
            <a:gd name="adj3" fmla="val 11347698"/>
            <a:gd name="adj4" fmla="val 9786542"/>
            <a:gd name="adj5" fmla="val 8058"/>
          </a:avLst>
        </a:prstGeom>
        <a:solidFill>
          <a:schemeClr val="accent5">
            <a:shade val="50000"/>
            <a:hueOff val="-538168"/>
            <a:satOff val="-14263"/>
            <a:lumOff val="45575"/>
            <a:alphaOff val="0"/>
          </a:schemeClr>
        </a:solidFill>
        <a:ln>
          <a:noFill/>
        </a:ln>
        <a:effectLst>
          <a:outerShdw blurRad="39999" dist="23000" algn="bl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290B82E-55A3-5146-B0EC-8B2731355F4F}">
      <dsp:nvSpPr>
        <dsp:cNvPr id="0" name=""/>
        <dsp:cNvSpPr/>
      </dsp:nvSpPr>
      <dsp:spPr>
        <a:xfrm>
          <a:off x="1747368" y="126745"/>
          <a:ext cx="2013804" cy="20138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7470" tIns="77470" rIns="77470" bIns="77470" numCol="1" spcCol="1270" anchor="ctr" anchorCtr="0">
          <a:noAutofit/>
        </a:bodyPr>
        <a:lstStyle/>
        <a:p>
          <a:pPr marL="0" lvl="0" indent="0" algn="ctr" defTabSz="2711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100" kern="1200" dirty="0"/>
        </a:p>
      </dsp:txBody>
      <dsp:txXfrm>
        <a:off x="1747368" y="126745"/>
        <a:ext cx="2013804" cy="2013804"/>
      </dsp:txXfrm>
    </dsp:sp>
    <dsp:sp modelId="{425111F0-9188-2942-A6E2-9A340A54AFD4}">
      <dsp:nvSpPr>
        <dsp:cNvPr id="0" name=""/>
        <dsp:cNvSpPr/>
      </dsp:nvSpPr>
      <dsp:spPr>
        <a:xfrm>
          <a:off x="1620870" y="246"/>
          <a:ext cx="5685252" cy="5685252"/>
        </a:xfrm>
        <a:prstGeom prst="circularArrow">
          <a:avLst>
            <a:gd name="adj1" fmla="val 6907"/>
            <a:gd name="adj2" fmla="val 465760"/>
            <a:gd name="adj3" fmla="val 16747698"/>
            <a:gd name="adj4" fmla="val 15186542"/>
            <a:gd name="adj5" fmla="val 8058"/>
          </a:avLst>
        </a:prstGeom>
        <a:solidFill>
          <a:schemeClr val="accent5">
            <a:shade val="50000"/>
            <a:hueOff val="-269084"/>
            <a:satOff val="-7131"/>
            <a:lumOff val="22788"/>
            <a:alphaOff val="0"/>
          </a:schemeClr>
        </a:solidFill>
        <a:ln>
          <a:noFill/>
        </a:ln>
        <a:effectLst>
          <a:outerShdw blurRad="39999" dist="23000" algn="bl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D4081D-6346-614E-96D7-82447D0B8040}" type="datetimeFigureOut">
              <a:rPr lang="en-US" smtClean="0"/>
              <a:t>1/20/19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77C997-4775-2C4D-B715-F93FF7639F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9040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77C997-4775-2C4D-B715-F93FF7639F5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1178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77C997-4775-2C4D-B715-F93FF7639F5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4817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77C997-4775-2C4D-B715-F93FF7639F5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8730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77C997-4775-2C4D-B715-F93FF7639F5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0667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77C997-4775-2C4D-B715-F93FF7639F5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0932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77C997-4775-2C4D-B715-F93FF7639F5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7732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77C997-4775-2C4D-B715-F93FF7639F5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3016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77C997-4775-2C4D-B715-F93FF7639F5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0035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77C997-4775-2C4D-B715-F93FF7639F5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1223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77C997-4775-2C4D-B715-F93FF7639F5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4147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77C997-4775-2C4D-B715-F93FF7639F5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9646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228601"/>
            <a:ext cx="10363200" cy="4571999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8800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4800600"/>
            <a:ext cx="9144000" cy="914400"/>
          </a:xfrm>
        </p:spPr>
        <p:txBody>
          <a:bodyPr/>
          <a:lstStyle>
            <a:lvl1pPr marL="0" indent="0" algn="l">
              <a:buNone/>
              <a:defRPr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D2171-C8E7-3B4E-BC7A-9CBE5B5A4755}" type="datetime1">
              <a:rPr lang="en-US" smtClean="0"/>
              <a:t>1/20/19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2001499" y="4846320"/>
            <a:ext cx="190501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Rectangle 9"/>
          <p:cNvSpPr/>
          <p:nvPr/>
        </p:nvSpPr>
        <p:spPr>
          <a:xfrm>
            <a:off x="12001499" y="0"/>
            <a:ext cx="190501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F138DCF-F0D4-BE4D-8953-5551A3464F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3057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88644-5D90-6D4A-8867-0FAB04F679F1}" type="datetime1">
              <a:rPr lang="en-US" smtClean="0"/>
              <a:t>1/20/19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38DCF-F0D4-BE4D-8953-5551A3464F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8760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8A1B83-DF24-C642-B2C4-3BA1852D6630}" type="datetime1">
              <a:rPr lang="en-US" smtClean="0"/>
              <a:t>1/20/19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38DCF-F0D4-BE4D-8953-5551A3464F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85747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A9E63-27C2-164B-B784-117BBBDBC52C}" type="datetime1">
              <a:rPr lang="en-US" smtClean="0"/>
              <a:t>1/20/19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38DCF-F0D4-BE4D-8953-5551A3464F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6761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447801"/>
            <a:ext cx="10363200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228601"/>
            <a:ext cx="10363200" cy="10668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E664F8-ED8E-BC44-9299-AE106DDDF983}" type="datetime1">
              <a:rPr lang="en-US" smtClean="0"/>
              <a:t>1/20/19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F138DCF-F0D4-BE4D-8953-5551A3464FBE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7843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174240" y="1574800"/>
            <a:ext cx="438912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86880" y="1574800"/>
            <a:ext cx="438912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CF14C-7D02-6B49-A30E-5CA416F38F73}" type="datetime1">
              <a:rPr lang="en-US" smtClean="0"/>
              <a:t>1/20/19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38DCF-F0D4-BE4D-8953-5551A3464F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1027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70176" y="1572768"/>
            <a:ext cx="4389120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70176" y="2259366"/>
            <a:ext cx="438912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790944" y="1572768"/>
            <a:ext cx="4389120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790944" y="2259366"/>
            <a:ext cx="438912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8387F-A433-7149-B33D-21A001D4D91A}" type="datetime1">
              <a:rPr lang="en-US" smtClean="0"/>
              <a:t>1/20/19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38DCF-F0D4-BE4D-8953-5551A3464F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3303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C378C-C728-1540-A470-D2A40614368B}" type="datetime1">
              <a:rPr lang="en-US" smtClean="0"/>
              <a:t>1/20/19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38DCF-F0D4-BE4D-8953-5551A3464F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2416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7D9C0-1D45-3244-A942-7D9371DD9C22}" type="datetime1">
              <a:rPr lang="en-US" smtClean="0"/>
              <a:t>1/20/19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38DCF-F0D4-BE4D-8953-5551A3464F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3666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1600200"/>
            <a:ext cx="6815667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600200"/>
            <a:ext cx="4011084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B1906-59D2-FB45-9D79-C65DC53221B2}" type="datetime1">
              <a:rPr lang="en-US" smtClean="0"/>
              <a:t>1/20/19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38DCF-F0D4-BE4D-8953-5551A3464FBE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609600" y="152718"/>
            <a:ext cx="10972800" cy="1253172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07721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2001499" y="4846320"/>
            <a:ext cx="190501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12001169" cy="484632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5715000"/>
            <a:ext cx="10871200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9A2DA-0B4B-B94E-803A-336C270627A0}" type="datetime1">
              <a:rPr lang="en-US" smtClean="0"/>
              <a:t>1/20/19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F138DCF-F0D4-BE4D-8953-5551A3464FBE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609600" y="4953000"/>
            <a:ext cx="10871200" cy="762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2001499" y="0"/>
            <a:ext cx="190501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5037304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152718"/>
            <a:ext cx="77216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752601"/>
            <a:ext cx="10160000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172201"/>
            <a:ext cx="4572000" cy="3048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75A20E36-8CAD-BB48-A36F-200B5A124235}" type="datetime1">
              <a:rPr lang="en-US" smtClean="0"/>
              <a:t>1/20/19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600" y="6492876"/>
            <a:ext cx="4572000" cy="2838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14846" y="158557"/>
            <a:ext cx="17542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 b="1">
                <a:solidFill>
                  <a:schemeClr val="tx2"/>
                </a:solidFill>
              </a:defRPr>
            </a:lvl1pPr>
          </a:lstStyle>
          <a:p>
            <a:fld id="{3F138DCF-F0D4-BE4D-8953-5551A3464FBE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2001499" y="0"/>
            <a:ext cx="190501" cy="1371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Rectangle 7"/>
          <p:cNvSpPr/>
          <p:nvPr/>
        </p:nvSpPr>
        <p:spPr>
          <a:xfrm>
            <a:off x="12001499" y="1371600"/>
            <a:ext cx="190501" cy="5486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681351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3" r:id="rId1"/>
    <p:sldLayoutId id="2147483914" r:id="rId2"/>
    <p:sldLayoutId id="2147483915" r:id="rId3"/>
    <p:sldLayoutId id="2147483916" r:id="rId4"/>
    <p:sldLayoutId id="2147483917" r:id="rId5"/>
    <p:sldLayoutId id="2147483918" r:id="rId6"/>
    <p:sldLayoutId id="2147483919" r:id="rId7"/>
    <p:sldLayoutId id="2147483920" r:id="rId8"/>
    <p:sldLayoutId id="2147483921" r:id="rId9"/>
    <p:sldLayoutId id="2147483922" r:id="rId10"/>
    <p:sldLayoutId id="2147483923" r:id="rId11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 cap="all" spc="-6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jpeg"/><Relationship Id="rId7" Type="http://schemas.openxmlformats.org/officeDocument/2006/relationships/image" Target="../media/image7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Relationship Id="rId9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7" Type="http://schemas.openxmlformats.org/officeDocument/2006/relationships/image" Target="../media/image40.tiff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9.jpeg"/><Relationship Id="rId5" Type="http://schemas.openxmlformats.org/officeDocument/2006/relationships/image" Target="../media/image37.emf"/><Relationship Id="rId4" Type="http://schemas.openxmlformats.org/officeDocument/2006/relationships/package" Target="../embeddings/Microsoft_Word_Document.docx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jpe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44.jpeg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43.jpeg"/><Relationship Id="rId4" Type="http://schemas.openxmlformats.org/officeDocument/2006/relationships/diagramLayout" Target="../diagrams/layout1.xml"/><Relationship Id="rId9" Type="http://schemas.openxmlformats.org/officeDocument/2006/relationships/image" Target="../media/image42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7.jpeg"/><Relationship Id="rId4" Type="http://schemas.openxmlformats.org/officeDocument/2006/relationships/image" Target="../media/image46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(null)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0.jpeg"/><Relationship Id="rId4" Type="http://schemas.openxmlformats.org/officeDocument/2006/relationships/image" Target="../media/image49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2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tiff"/><Relationship Id="rId4" Type="http://schemas.openxmlformats.org/officeDocument/2006/relationships/image" Target="../media/image11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56.jpeg"/><Relationship Id="rId7" Type="http://schemas.openxmlformats.org/officeDocument/2006/relationships/image" Target="../media/image60.jpeg"/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9.jpeg"/><Relationship Id="rId11" Type="http://schemas.openxmlformats.org/officeDocument/2006/relationships/image" Target="../media/image9.png"/><Relationship Id="rId5" Type="http://schemas.openxmlformats.org/officeDocument/2006/relationships/image" Target="../media/image58.jpeg"/><Relationship Id="rId10" Type="http://schemas.openxmlformats.org/officeDocument/2006/relationships/image" Target="../media/image62.jpeg"/><Relationship Id="rId4" Type="http://schemas.openxmlformats.org/officeDocument/2006/relationships/image" Target="../media/image57.jpeg"/><Relationship Id="rId9" Type="http://schemas.openxmlformats.org/officeDocument/2006/relationships/image" Target="../media/image61.tif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6.png"/><Relationship Id="rId5" Type="http://schemas.openxmlformats.org/officeDocument/2006/relationships/image" Target="../media/image35.jpeg"/><Relationship Id="rId4" Type="http://schemas.openxmlformats.org/officeDocument/2006/relationships/image" Target="../media/image3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77C8C3-FA00-6F46-BB28-895C8D7D26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2037" y="-1864"/>
            <a:ext cx="12194037" cy="2149639"/>
          </a:xfrm>
          <a:solidFill>
            <a:schemeClr val="bg1"/>
          </a:solidFill>
        </p:spPr>
        <p:txBody>
          <a:bodyPr>
            <a:noAutofit/>
          </a:bodyPr>
          <a:lstStyle/>
          <a:p>
            <a:r>
              <a:rPr lang="en-US" sz="3600" dirty="0"/>
              <a:t>Interactions and pathogen transmission between introduced and endemic carnivores in </a:t>
            </a:r>
            <a:r>
              <a:rPr lang="en-US" sz="3600" dirty="0" err="1"/>
              <a:t>betampona</a:t>
            </a:r>
            <a:r>
              <a:rPr lang="en-US" sz="3600" dirty="0"/>
              <a:t>, Madagascar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60093D6D-55AD-4248-8F56-FC504687E76D}"/>
              </a:ext>
            </a:extLst>
          </p:cNvPr>
          <p:cNvSpPr txBox="1">
            <a:spLocks/>
          </p:cNvSpPr>
          <p:nvPr/>
        </p:nvSpPr>
        <p:spPr>
          <a:xfrm>
            <a:off x="7175579" y="2391480"/>
            <a:ext cx="4769538" cy="561677"/>
          </a:xfrm>
          <a:prstGeom prst="rect">
            <a:avLst/>
          </a:prstGeom>
        </p:spPr>
        <p:txBody>
          <a:bodyPr vert="horz" lIns="51435" tIns="25718" rIns="51435" bIns="25718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 err="1"/>
              <a:t>Fidisoa</a:t>
            </a:r>
            <a:r>
              <a:rPr lang="en-US" sz="1800" b="1" dirty="0"/>
              <a:t> </a:t>
            </a:r>
            <a:r>
              <a:rPr lang="en-US" sz="1800" b="1" dirty="0" err="1"/>
              <a:t>Rasambainarivo</a:t>
            </a:r>
            <a:r>
              <a:rPr lang="en-US" sz="1800" b="1" dirty="0"/>
              <a:t>, DVM, MSc., PhD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4A1337-20F6-1248-BAFB-83C58E613A5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67548" y="3362926"/>
            <a:ext cx="3442450" cy="22587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F04B489-5F1B-9B47-9CD8-D181910F318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80006" y="3353354"/>
            <a:ext cx="3442450" cy="2286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CD4AAE1-ECF3-8A4F-828C-30F1442E671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24366" y="3362926"/>
            <a:ext cx="3450900" cy="2286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3F6384D-3F37-294C-9E37-3906C68E0406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5557" y="5887644"/>
            <a:ext cx="1382643" cy="914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F3E97D8-CD73-D648-87D2-0336C78D4DDC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99170" y="5887644"/>
            <a:ext cx="914400" cy="914400"/>
          </a:xfrm>
          <a:prstGeom prst="rect">
            <a:avLst/>
          </a:prstGeom>
        </p:spPr>
      </p:pic>
      <p:pic>
        <p:nvPicPr>
          <p:cNvPr id="14" name="Picture 13" descr="umsl_type_red_152r_30g_50b.jpg">
            <a:extLst>
              <a:ext uri="{FF2B5EF4-FFF2-40B4-BE49-F238E27FC236}">
                <a16:creationId xmlns:a16="http://schemas.microsoft.com/office/drawing/2014/main" id="{2E93C204-E47C-0747-B854-595B974B663C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43937" y="5887644"/>
            <a:ext cx="2001180" cy="914400"/>
          </a:xfrm>
          <a:prstGeom prst="rect">
            <a:avLst/>
          </a:prstGeom>
        </p:spPr>
      </p:pic>
      <p:pic>
        <p:nvPicPr>
          <p:cNvPr id="15" name="Picture 14" descr="slzoo.png">
            <a:extLst>
              <a:ext uri="{FF2B5EF4-FFF2-40B4-BE49-F238E27FC236}">
                <a16:creationId xmlns:a16="http://schemas.microsoft.com/office/drawing/2014/main" id="{810AF6E4-5D0C-8B40-9142-6F2A9975D6DD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9694" b="18881"/>
          <a:stretch/>
        </p:blipFill>
        <p:spPr>
          <a:xfrm>
            <a:off x="1975220" y="5887644"/>
            <a:ext cx="2406821" cy="9144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65D0DC-E209-C94A-AC95-FE9A516A08D3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87377" y="6149025"/>
            <a:ext cx="2406821" cy="70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6753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FTR_6512.jp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41598" y="4820058"/>
            <a:ext cx="3067030" cy="2037942"/>
          </a:xfrm>
          <a:prstGeom prst="rect">
            <a:avLst/>
          </a:prstGeom>
        </p:spPr>
      </p:pic>
      <p:sp>
        <p:nvSpPr>
          <p:cNvPr id="12" name="Content Placeholder 2"/>
          <p:cNvSpPr txBox="1">
            <a:spLocks/>
          </p:cNvSpPr>
          <p:nvPr/>
        </p:nvSpPr>
        <p:spPr>
          <a:xfrm>
            <a:off x="1981201" y="3920618"/>
            <a:ext cx="5791199" cy="26044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800" b="0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45138339"/>
              </p:ext>
            </p:extLst>
          </p:nvPr>
        </p:nvGraphicFramePr>
        <p:xfrm>
          <a:off x="255598" y="1437595"/>
          <a:ext cx="12470791" cy="30379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7" name="Document" r:id="rId4" imgW="8445500" imgH="2057400" progId="Word.Document.12">
                  <p:embed/>
                </p:oleObj>
              </mc:Choice>
              <mc:Fallback>
                <p:oleObj name="Document" r:id="rId4" imgW="8445500" imgH="2057400" progId="Word.Document.12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55598" y="1437595"/>
                        <a:ext cx="12470791" cy="303799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4" descr="Galidia.jpg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50055" y="4834263"/>
            <a:ext cx="1993174" cy="199317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F4AF378-270D-6B41-B1BB-6E9CFB7CDE1A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08628" y="4816488"/>
            <a:ext cx="1343237" cy="2028724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ED5BD4C5-3DF7-FE44-A886-1CBE759784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52717"/>
            <a:ext cx="10972800" cy="65132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8000"/>
                </a:solidFill>
              </a:rPr>
              <a:t>Exposure to pathogens: </a:t>
            </a:r>
            <a:r>
              <a:rPr lang="en-US" dirty="0" err="1">
                <a:solidFill>
                  <a:srgbClr val="008000"/>
                </a:solidFill>
              </a:rPr>
              <a:t>seroprevalence</a:t>
            </a:r>
            <a:endParaRPr lang="en-US" dirty="0">
              <a:solidFill>
                <a:srgbClr val="008000"/>
              </a:solidFill>
            </a:endParaRP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D91A3D57-D0A5-C74D-A8C1-17188111A199}"/>
              </a:ext>
            </a:extLst>
          </p:cNvPr>
          <p:cNvSpPr txBox="1">
            <a:spLocks/>
          </p:cNvSpPr>
          <p:nvPr/>
        </p:nvSpPr>
        <p:spPr>
          <a:xfrm>
            <a:off x="9067074" y="6552378"/>
            <a:ext cx="2732054" cy="371887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Rasambainarivo</a:t>
            </a:r>
            <a:r>
              <a:rPr lang="en-US" dirty="0"/>
              <a:t> F et al., 2018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B28E071-60D9-8046-B8B3-31F2B2697C0E}"/>
              </a:ext>
            </a:extLst>
          </p:cNvPr>
          <p:cNvSpPr txBox="1"/>
          <p:nvPr/>
        </p:nvSpPr>
        <p:spPr>
          <a:xfrm>
            <a:off x="8204200" y="6604000"/>
            <a:ext cx="78899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 err="1">
                <a:solidFill>
                  <a:schemeClr val="bg1"/>
                </a:solidFill>
              </a:rPr>
              <a:t>Rabe</a:t>
            </a:r>
            <a:r>
              <a:rPr lang="en-US" sz="700" dirty="0">
                <a:solidFill>
                  <a:schemeClr val="bg1"/>
                </a:solidFill>
              </a:rPr>
              <a:t> Franck ©</a:t>
            </a:r>
          </a:p>
        </p:txBody>
      </p:sp>
    </p:spTree>
    <p:extLst>
      <p:ext uri="{BB962C8B-B14F-4D97-AF65-F5344CB8AC3E}">
        <p14:creationId xmlns:p14="http://schemas.microsoft.com/office/powerpoint/2010/main" val="35293496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Diagram 14"/>
          <p:cNvGraphicFramePr/>
          <p:nvPr>
            <p:extLst/>
          </p:nvPr>
        </p:nvGraphicFramePr>
        <p:xfrm>
          <a:off x="1524000" y="865033"/>
          <a:ext cx="8926993" cy="56857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524001" y="24658"/>
            <a:ext cx="8008471" cy="611974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8000"/>
                </a:solidFill>
              </a:rPr>
              <a:t>Pathogen spillover</a:t>
            </a:r>
          </a:p>
        </p:txBody>
      </p:sp>
      <p:pic>
        <p:nvPicPr>
          <p:cNvPr id="13" name="Picture 12" descr="FTR_9295.jpg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73247" y="4619634"/>
            <a:ext cx="3082065" cy="204524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6" name="Rectangle 15"/>
          <p:cNvSpPr/>
          <p:nvPr/>
        </p:nvSpPr>
        <p:spPr>
          <a:xfrm>
            <a:off x="7901729" y="2951044"/>
            <a:ext cx="1133006" cy="155318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FTR_6634.jpg"/>
          <p:cNvPicPr>
            <a:picLocks noGrp="1" noChangeAspect="1"/>
          </p:cNvPicPr>
          <p:nvPr>
            <p:ph idx="1"/>
          </p:nvPr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632294" y="1114631"/>
            <a:ext cx="3119468" cy="173591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7" name="Rectangle 16"/>
          <p:cNvSpPr/>
          <p:nvPr/>
        </p:nvSpPr>
        <p:spPr>
          <a:xfrm>
            <a:off x="2940257" y="2987598"/>
            <a:ext cx="1178692" cy="151663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FTR_9768.jpg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55982" y="651582"/>
            <a:ext cx="1932778" cy="291811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4" name="Picture 13" descr="DSC_0212.JPG"/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66261" y="4485498"/>
            <a:ext cx="3277795" cy="217938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0226363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C7DAD2-A887-2046-B512-66EC5945BB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0" y="1612669"/>
            <a:ext cx="6431280" cy="4480560"/>
          </a:xfrm>
        </p:spPr>
        <p:txBody>
          <a:bodyPr/>
          <a:lstStyle/>
          <a:p>
            <a:r>
              <a:rPr lang="en-US" i="1" dirty="0"/>
              <a:t>Toxoplasma</a:t>
            </a:r>
            <a:r>
              <a:rPr lang="en-US" dirty="0"/>
              <a:t> and </a:t>
            </a:r>
            <a:r>
              <a:rPr lang="en-US" i="1" dirty="0" err="1"/>
              <a:t>Leptospira</a:t>
            </a:r>
            <a:endParaRPr lang="en-US" i="1" dirty="0"/>
          </a:p>
          <a:p>
            <a:endParaRPr lang="en-US" dirty="0"/>
          </a:p>
          <a:p>
            <a:r>
              <a:rPr lang="en-US" dirty="0"/>
              <a:t>Multiple logistic regression models</a:t>
            </a:r>
          </a:p>
          <a:p>
            <a:r>
              <a:rPr lang="en-US" dirty="0"/>
              <a:t>         Independent variables:</a:t>
            </a:r>
          </a:p>
          <a:p>
            <a:r>
              <a:rPr lang="en-US" dirty="0"/>
              <a:t>	- Species</a:t>
            </a:r>
          </a:p>
          <a:p>
            <a:r>
              <a:rPr lang="en-US" dirty="0"/>
              <a:t>	- Age</a:t>
            </a:r>
          </a:p>
          <a:p>
            <a:r>
              <a:rPr lang="en-US" dirty="0"/>
              <a:t>	- Sex</a:t>
            </a:r>
          </a:p>
          <a:p>
            <a:r>
              <a:rPr lang="en-US" dirty="0"/>
              <a:t>	- Distance to research station</a:t>
            </a:r>
          </a:p>
          <a:p>
            <a:r>
              <a:rPr lang="en-US" dirty="0"/>
              <a:t>	- Distance to closest village</a:t>
            </a:r>
          </a:p>
          <a:p>
            <a:r>
              <a:rPr lang="en-US" dirty="0"/>
              <a:t>	- Distance to edge of forest</a:t>
            </a:r>
          </a:p>
          <a:p>
            <a:r>
              <a:rPr lang="en-US" dirty="0"/>
              <a:t>	- Exposure to other virus/parasite/bacteria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B87F0B-A658-E346-B079-0292920C4B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9776" y="1600200"/>
            <a:ext cx="4953000" cy="825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16D342E-C5F3-6A4D-A877-AAD1F1A68D9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31280" y="3523716"/>
            <a:ext cx="3561310" cy="23649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D45B40F-BD55-FB48-9C4B-0C1E90BB586B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09462" y="3523716"/>
            <a:ext cx="1565843" cy="2364932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859DC0CF-1A3A-4D48-A2ED-45E26AB07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52717"/>
            <a:ext cx="10972800" cy="65132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8000"/>
                </a:solidFill>
              </a:rPr>
              <a:t>Exposure to pathogens : risk factors</a:t>
            </a:r>
          </a:p>
        </p:txBody>
      </p:sp>
    </p:spTree>
    <p:extLst>
      <p:ext uri="{BB962C8B-B14F-4D97-AF65-F5344CB8AC3E}">
        <p14:creationId xmlns:p14="http://schemas.microsoft.com/office/powerpoint/2010/main" val="2334041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3AE609B2-0444-F04A-A57A-A22418063D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0" y="1612669"/>
            <a:ext cx="6431280" cy="4480560"/>
          </a:xfrm>
        </p:spPr>
        <p:txBody>
          <a:bodyPr/>
          <a:lstStyle/>
          <a:p>
            <a:r>
              <a:rPr lang="en-US" i="1" dirty="0"/>
              <a:t>Toxoplasma</a:t>
            </a:r>
            <a:r>
              <a:rPr lang="en-US" dirty="0"/>
              <a:t> </a:t>
            </a:r>
            <a:r>
              <a:rPr lang="en-US" dirty="0">
                <a:solidFill>
                  <a:schemeClr val="bg1"/>
                </a:solidFill>
              </a:rPr>
              <a:t>and </a:t>
            </a:r>
            <a:r>
              <a:rPr lang="en-US" i="1" dirty="0" err="1">
                <a:solidFill>
                  <a:schemeClr val="bg1"/>
                </a:solidFill>
              </a:rPr>
              <a:t>Leptospira</a:t>
            </a:r>
            <a:endParaRPr lang="en-US" i="1" dirty="0">
              <a:solidFill>
                <a:schemeClr val="bg1"/>
              </a:solidFill>
            </a:endParaRPr>
          </a:p>
          <a:p>
            <a:endParaRPr lang="en-US" dirty="0"/>
          </a:p>
          <a:p>
            <a:r>
              <a:rPr lang="en-US" dirty="0"/>
              <a:t>Multiple logistic regression models</a:t>
            </a:r>
          </a:p>
          <a:p>
            <a:r>
              <a:rPr lang="en-US" dirty="0"/>
              <a:t>         Independent variables:</a:t>
            </a:r>
          </a:p>
          <a:p>
            <a:r>
              <a:rPr lang="en-US" dirty="0"/>
              <a:t>	- Species</a:t>
            </a:r>
          </a:p>
          <a:p>
            <a:r>
              <a:rPr lang="en-US" dirty="0"/>
              <a:t>	</a:t>
            </a:r>
            <a:r>
              <a:rPr lang="en-US" dirty="0">
                <a:solidFill>
                  <a:schemeClr val="bg1"/>
                </a:solidFill>
              </a:rPr>
              <a:t>- Age</a:t>
            </a:r>
          </a:p>
          <a:p>
            <a:r>
              <a:rPr lang="en-US" dirty="0">
                <a:solidFill>
                  <a:schemeClr val="bg1"/>
                </a:solidFill>
              </a:rPr>
              <a:t>	- Sex</a:t>
            </a:r>
          </a:p>
          <a:p>
            <a:r>
              <a:rPr lang="en-US" dirty="0">
                <a:solidFill>
                  <a:schemeClr val="bg1"/>
                </a:solidFill>
              </a:rPr>
              <a:t>	- Distance to research station</a:t>
            </a:r>
          </a:p>
          <a:p>
            <a:r>
              <a:rPr lang="en-US" dirty="0">
                <a:solidFill>
                  <a:schemeClr val="bg1"/>
                </a:solidFill>
              </a:rPr>
              <a:t>	- Distance to closest village</a:t>
            </a:r>
          </a:p>
          <a:p>
            <a:r>
              <a:rPr lang="en-US" dirty="0">
                <a:solidFill>
                  <a:schemeClr val="bg1"/>
                </a:solidFill>
              </a:rPr>
              <a:t>	- Distance to edge of forest</a:t>
            </a:r>
          </a:p>
          <a:p>
            <a:r>
              <a:rPr lang="en-US" dirty="0">
                <a:solidFill>
                  <a:schemeClr val="bg1"/>
                </a:solidFill>
              </a:rPr>
              <a:t>	- Exposure to other virus/parasite/bacteria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61DC07B-D34E-4E43-8878-918D226DA9DC}"/>
              </a:ext>
            </a:extLst>
          </p:cNvPr>
          <p:cNvGrpSpPr/>
          <p:nvPr/>
        </p:nvGrpSpPr>
        <p:grpSpPr>
          <a:xfrm>
            <a:off x="3790950" y="2403159"/>
            <a:ext cx="8164072" cy="5846977"/>
            <a:chOff x="3790950" y="779305"/>
            <a:chExt cx="8164072" cy="5846977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E443A77-DA32-8248-80BC-84BD6680CA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18143"/>
            <a:stretch/>
          </p:blipFill>
          <p:spPr>
            <a:xfrm>
              <a:off x="3790950" y="779305"/>
              <a:ext cx="8096250" cy="5088096"/>
            </a:xfrm>
            <a:prstGeom prst="rect">
              <a:avLst/>
            </a:prstGeom>
          </p:spPr>
        </p:pic>
        <p:pic>
          <p:nvPicPr>
            <p:cNvPr id="10" name="Picture 9" descr="FTR_9295.jpg">
              <a:extLst>
                <a:ext uri="{FF2B5EF4-FFF2-40B4-BE49-F238E27FC236}">
                  <a16:creationId xmlns:a16="http://schemas.microsoft.com/office/drawing/2014/main" id="{49902D1E-8BD0-874C-BCAB-AEF92A79FC8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967750" y="2167890"/>
              <a:ext cx="1670759" cy="1108710"/>
            </a:xfrm>
            <a:prstGeom prst="ellipse">
              <a:avLst/>
            </a:prstGeom>
            <a:ln w="12700" cap="rnd">
              <a:solidFill>
                <a:schemeClr val="tx1"/>
              </a:solidFill>
            </a:ln>
            <a:effectLst/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60E74E1-F06C-3C40-BEF8-63EF45792C8D}"/>
                </a:ext>
              </a:extLst>
            </p:cNvPr>
            <p:cNvSpPr/>
            <p:nvPr/>
          </p:nvSpPr>
          <p:spPr>
            <a:xfrm>
              <a:off x="4072511" y="4399612"/>
              <a:ext cx="7848600" cy="222667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59695CB-B3ED-5E40-88BA-886904B026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91807"/>
            <a:stretch/>
          </p:blipFill>
          <p:spPr>
            <a:xfrm>
              <a:off x="3790950" y="4038600"/>
              <a:ext cx="8096250" cy="531841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16D342E-C5F3-6A4D-A877-AAD1F1A68D9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285435" y="3461731"/>
              <a:ext cx="1669587" cy="1108710"/>
            </a:xfrm>
            <a:prstGeom prst="ellipse">
              <a:avLst/>
            </a:prstGeom>
            <a:ln w="12700" cap="rnd">
              <a:solidFill>
                <a:schemeClr val="tx1"/>
              </a:solidFill>
            </a:ln>
            <a:effectLst/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</p:grpSp>
      <p:sp>
        <p:nvSpPr>
          <p:cNvPr id="14" name="Title 1">
            <a:extLst>
              <a:ext uri="{FF2B5EF4-FFF2-40B4-BE49-F238E27FC236}">
                <a16:creationId xmlns:a16="http://schemas.microsoft.com/office/drawing/2014/main" id="{3ABBDB81-5BED-6244-BECD-4D1DA1BD6B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52717"/>
            <a:ext cx="10972800" cy="65132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8000"/>
                </a:solidFill>
              </a:rPr>
              <a:t>Exposure to pathogens : risk factors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09367679-E299-6D4F-AFD0-836D5FFF82E5}"/>
              </a:ext>
            </a:extLst>
          </p:cNvPr>
          <p:cNvSpPr txBox="1">
            <a:spLocks/>
          </p:cNvSpPr>
          <p:nvPr/>
        </p:nvSpPr>
        <p:spPr>
          <a:xfrm>
            <a:off x="9067074" y="6552378"/>
            <a:ext cx="2732054" cy="371887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Rasambainarivo</a:t>
            </a:r>
            <a:r>
              <a:rPr lang="en-US" dirty="0"/>
              <a:t> F et al., 2018</a:t>
            </a:r>
          </a:p>
        </p:txBody>
      </p:sp>
    </p:spTree>
    <p:extLst>
      <p:ext uri="{BB962C8B-B14F-4D97-AF65-F5344CB8AC3E}">
        <p14:creationId xmlns:p14="http://schemas.microsoft.com/office/powerpoint/2010/main" val="1915579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9BB7BBB-DDED-C64C-9F49-97A299246C8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56045" y="2018261"/>
            <a:ext cx="1280160" cy="16725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B98819E-218A-0D48-850D-3E014FC0158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87653" y="3141980"/>
            <a:ext cx="2795588" cy="2783639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A8163FB9-D9D7-DA4B-B8E2-798CF96B655C}"/>
              </a:ext>
            </a:extLst>
          </p:cNvPr>
          <p:cNvSpPr/>
          <p:nvPr/>
        </p:nvSpPr>
        <p:spPr>
          <a:xfrm>
            <a:off x="7482363" y="3045921"/>
            <a:ext cx="1021557" cy="7820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E6CC096-3E02-3442-AEBC-83AC95DC42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52717"/>
            <a:ext cx="10972800" cy="65132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8000"/>
                </a:solidFill>
              </a:rPr>
              <a:t>Exposure to pathogens : risk factors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98475EE-F959-7E4C-8327-74848C3CE454}"/>
              </a:ext>
            </a:extLst>
          </p:cNvPr>
          <p:cNvSpPr txBox="1">
            <a:spLocks/>
          </p:cNvSpPr>
          <p:nvPr/>
        </p:nvSpPr>
        <p:spPr>
          <a:xfrm>
            <a:off x="9067074" y="6552378"/>
            <a:ext cx="2732054" cy="371887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Rasambainarivo</a:t>
            </a:r>
            <a:r>
              <a:rPr lang="en-US" dirty="0"/>
              <a:t> F et al., 2018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ABC1D272-EA7C-C640-B953-F84E5491AD61}"/>
              </a:ext>
            </a:extLst>
          </p:cNvPr>
          <p:cNvSpPr txBox="1">
            <a:spLocks/>
          </p:cNvSpPr>
          <p:nvPr/>
        </p:nvSpPr>
        <p:spPr>
          <a:xfrm>
            <a:off x="0" y="1612669"/>
            <a:ext cx="6431280" cy="44805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i="1" dirty="0"/>
              <a:t>Toxoplasma</a:t>
            </a:r>
            <a:r>
              <a:rPr lang="en-US" dirty="0"/>
              <a:t> </a:t>
            </a:r>
            <a:r>
              <a:rPr lang="en-US" dirty="0">
                <a:solidFill>
                  <a:schemeClr val="bg1"/>
                </a:solidFill>
              </a:rPr>
              <a:t>and </a:t>
            </a:r>
            <a:r>
              <a:rPr lang="en-US" i="1" dirty="0" err="1">
                <a:solidFill>
                  <a:schemeClr val="bg1"/>
                </a:solidFill>
              </a:rPr>
              <a:t>Leptospira</a:t>
            </a:r>
            <a:endParaRPr lang="en-US" i="1" dirty="0">
              <a:solidFill>
                <a:schemeClr val="bg1"/>
              </a:solidFill>
            </a:endParaRPr>
          </a:p>
          <a:p>
            <a:endParaRPr lang="en-US" dirty="0"/>
          </a:p>
          <a:p>
            <a:r>
              <a:rPr lang="en-US" dirty="0"/>
              <a:t>Multiple logistic regression models</a:t>
            </a:r>
          </a:p>
          <a:p>
            <a:r>
              <a:rPr lang="en-US" dirty="0"/>
              <a:t>         Independent variables:</a:t>
            </a:r>
          </a:p>
          <a:p>
            <a:r>
              <a:rPr lang="en-US" dirty="0"/>
              <a:t>	- Species</a:t>
            </a:r>
          </a:p>
          <a:p>
            <a:r>
              <a:rPr lang="en-US" dirty="0"/>
              <a:t>	</a:t>
            </a:r>
            <a:r>
              <a:rPr lang="en-US" dirty="0">
                <a:solidFill>
                  <a:schemeClr val="bg1"/>
                </a:solidFill>
              </a:rPr>
              <a:t>- Age</a:t>
            </a:r>
          </a:p>
          <a:p>
            <a:r>
              <a:rPr lang="en-US" dirty="0">
                <a:solidFill>
                  <a:schemeClr val="bg1"/>
                </a:solidFill>
              </a:rPr>
              <a:t>	</a:t>
            </a:r>
            <a:r>
              <a:rPr lang="en-US" dirty="0"/>
              <a:t>- Sex</a:t>
            </a:r>
          </a:p>
          <a:p>
            <a:r>
              <a:rPr lang="en-US" dirty="0">
                <a:solidFill>
                  <a:schemeClr val="bg1"/>
                </a:solidFill>
              </a:rPr>
              <a:t>	- Distance to research station</a:t>
            </a:r>
          </a:p>
          <a:p>
            <a:r>
              <a:rPr lang="en-US" dirty="0">
                <a:solidFill>
                  <a:schemeClr val="bg1"/>
                </a:solidFill>
              </a:rPr>
              <a:t>	- Distance to closest village</a:t>
            </a:r>
          </a:p>
          <a:p>
            <a:r>
              <a:rPr lang="en-US" dirty="0">
                <a:solidFill>
                  <a:schemeClr val="bg1"/>
                </a:solidFill>
              </a:rPr>
              <a:t>	- Distance to edge of forest</a:t>
            </a:r>
          </a:p>
          <a:p>
            <a:r>
              <a:rPr lang="en-US" dirty="0">
                <a:solidFill>
                  <a:schemeClr val="bg1"/>
                </a:solidFill>
              </a:rPr>
              <a:t>	- Exposure to other virus/parasite/bacteria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4A6DC0-73E7-4D4F-9DD5-6AB8CB42068A}"/>
              </a:ext>
            </a:extLst>
          </p:cNvPr>
          <p:cNvSpPr txBox="1"/>
          <p:nvPr/>
        </p:nvSpPr>
        <p:spPr>
          <a:xfrm>
            <a:off x="5778342" y="5932732"/>
            <a:ext cx="19578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OR=4.13 </a:t>
            </a:r>
            <a:br>
              <a:rPr lang="en-US" dirty="0"/>
            </a:br>
            <a:r>
              <a:rPr lang="en-US" dirty="0"/>
              <a:t>p-value=0.03</a:t>
            </a:r>
          </a:p>
        </p:txBody>
      </p:sp>
    </p:spTree>
    <p:extLst>
      <p:ext uri="{BB962C8B-B14F-4D97-AF65-F5344CB8AC3E}">
        <p14:creationId xmlns:p14="http://schemas.microsoft.com/office/powerpoint/2010/main" val="9685906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A8163FB9-D9D7-DA4B-B8E2-798CF96B655C}"/>
              </a:ext>
            </a:extLst>
          </p:cNvPr>
          <p:cNvSpPr/>
          <p:nvPr/>
        </p:nvSpPr>
        <p:spPr>
          <a:xfrm>
            <a:off x="7482363" y="3045921"/>
            <a:ext cx="1021557" cy="7820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E6CC096-3E02-3442-AEBC-83AC95DC42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52717"/>
            <a:ext cx="10972800" cy="65132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8000"/>
                </a:solidFill>
              </a:rPr>
              <a:t>Exposure to pathogens : risk factors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98475EE-F959-7E4C-8327-74848C3CE454}"/>
              </a:ext>
            </a:extLst>
          </p:cNvPr>
          <p:cNvSpPr txBox="1">
            <a:spLocks/>
          </p:cNvSpPr>
          <p:nvPr/>
        </p:nvSpPr>
        <p:spPr>
          <a:xfrm>
            <a:off x="9067074" y="6552378"/>
            <a:ext cx="2732054" cy="371887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Rasambainarivo</a:t>
            </a:r>
            <a:r>
              <a:rPr lang="en-US" dirty="0"/>
              <a:t> F et al., 2018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ABC1D272-EA7C-C640-B953-F84E5491AD61}"/>
              </a:ext>
            </a:extLst>
          </p:cNvPr>
          <p:cNvSpPr txBox="1">
            <a:spLocks/>
          </p:cNvSpPr>
          <p:nvPr/>
        </p:nvSpPr>
        <p:spPr>
          <a:xfrm>
            <a:off x="165100" y="1612669"/>
            <a:ext cx="6266179" cy="44805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i="1" dirty="0"/>
              <a:t>Spatial autocorrelation</a:t>
            </a:r>
          </a:p>
          <a:p>
            <a:endParaRPr lang="en-US" i="1" dirty="0"/>
          </a:p>
          <a:p>
            <a:r>
              <a:rPr lang="en-US" dirty="0"/>
              <a:t>Are animals living near each other more likely to share the same status (Seropositive/Seronegative)?</a:t>
            </a:r>
          </a:p>
          <a:p>
            <a:endParaRPr lang="en-US" dirty="0"/>
          </a:p>
          <a:p>
            <a:r>
              <a:rPr lang="en-US" dirty="0"/>
              <a:t>Partial Mantel’s test</a:t>
            </a:r>
          </a:p>
          <a:p>
            <a:endParaRPr lang="en-US" dirty="0"/>
          </a:p>
          <a:p>
            <a:r>
              <a:rPr lang="en-US" dirty="0"/>
              <a:t>Similarity of pathogen exposure= Distance + Species similarity</a:t>
            </a:r>
          </a:p>
          <a:p>
            <a:endParaRPr lang="en-US" dirty="0"/>
          </a:p>
          <a:p>
            <a:r>
              <a:rPr lang="en-US" sz="2400" dirty="0">
                <a:solidFill>
                  <a:schemeClr val="bg1"/>
                </a:solidFill>
              </a:rPr>
              <a:t>P-value=0.4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0" name="Content Placeholder 5" descr="carnivore_captures.pdf">
            <a:extLst>
              <a:ext uri="{FF2B5EF4-FFF2-40B4-BE49-F238E27FC236}">
                <a16:creationId xmlns:a16="http://schemas.microsoft.com/office/drawing/2014/main" id="{27E73A18-6756-E742-8D53-1C2126396A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65173" y="1944421"/>
            <a:ext cx="5711755" cy="4148808"/>
          </a:xfrm>
        </p:spPr>
      </p:pic>
    </p:spTree>
    <p:extLst>
      <p:ext uri="{BB962C8B-B14F-4D97-AF65-F5344CB8AC3E}">
        <p14:creationId xmlns:p14="http://schemas.microsoft.com/office/powerpoint/2010/main" val="10916343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A8163FB9-D9D7-DA4B-B8E2-798CF96B655C}"/>
              </a:ext>
            </a:extLst>
          </p:cNvPr>
          <p:cNvSpPr/>
          <p:nvPr/>
        </p:nvSpPr>
        <p:spPr>
          <a:xfrm>
            <a:off x="7482363" y="3045921"/>
            <a:ext cx="1021557" cy="7820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E6CC096-3E02-3442-AEBC-83AC95DC42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52717"/>
            <a:ext cx="10972800" cy="65132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8000"/>
                </a:solidFill>
              </a:rPr>
              <a:t>Exposure to pathogens : risk factors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98475EE-F959-7E4C-8327-74848C3CE454}"/>
              </a:ext>
            </a:extLst>
          </p:cNvPr>
          <p:cNvSpPr txBox="1">
            <a:spLocks/>
          </p:cNvSpPr>
          <p:nvPr/>
        </p:nvSpPr>
        <p:spPr>
          <a:xfrm>
            <a:off x="9067074" y="6552378"/>
            <a:ext cx="2732054" cy="371887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Rasambainarivo</a:t>
            </a:r>
            <a:r>
              <a:rPr lang="en-US" dirty="0"/>
              <a:t> F et al., 2018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ABC1D272-EA7C-C640-B953-F84E5491AD61}"/>
              </a:ext>
            </a:extLst>
          </p:cNvPr>
          <p:cNvSpPr txBox="1">
            <a:spLocks/>
          </p:cNvSpPr>
          <p:nvPr/>
        </p:nvSpPr>
        <p:spPr>
          <a:xfrm>
            <a:off x="165100" y="1612669"/>
            <a:ext cx="6266179" cy="44805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i="1" dirty="0"/>
              <a:t>Spatial autocorrelation</a:t>
            </a:r>
          </a:p>
          <a:p>
            <a:endParaRPr lang="en-US" i="1" dirty="0"/>
          </a:p>
          <a:p>
            <a:r>
              <a:rPr lang="en-US" dirty="0"/>
              <a:t>Are animals living near each other more likely to share the same status (Seropositive/Seronegative)?</a:t>
            </a:r>
          </a:p>
          <a:p>
            <a:endParaRPr lang="en-US" dirty="0"/>
          </a:p>
          <a:p>
            <a:r>
              <a:rPr lang="en-US" dirty="0"/>
              <a:t>Partial Mantel’s test</a:t>
            </a:r>
          </a:p>
          <a:p>
            <a:endParaRPr lang="en-US" dirty="0"/>
          </a:p>
          <a:p>
            <a:r>
              <a:rPr lang="en-US" dirty="0"/>
              <a:t>Similarity of pathogen exposure= Distance + Species similarity</a:t>
            </a:r>
          </a:p>
          <a:p>
            <a:endParaRPr lang="en-US" dirty="0"/>
          </a:p>
          <a:p>
            <a:r>
              <a:rPr lang="en-US" sz="2400" dirty="0"/>
              <a:t>P-value=0.4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0" name="Content Placeholder 5" descr="carnivore_captures.pdf">
            <a:extLst>
              <a:ext uri="{FF2B5EF4-FFF2-40B4-BE49-F238E27FC236}">
                <a16:creationId xmlns:a16="http://schemas.microsoft.com/office/drawing/2014/main" id="{27E73A18-6756-E742-8D53-1C2126396A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65173" y="1944421"/>
            <a:ext cx="5711755" cy="4148808"/>
          </a:xfr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EBCDEA2-6585-E649-B969-3B867313B06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93141" y="6024655"/>
            <a:ext cx="3910772" cy="860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2487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D390F9-399C-C942-AAA8-DB708B9FB4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Spatio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-temporal Interactions between introduced and endemic carnivores.</a:t>
            </a:r>
          </a:p>
          <a:p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Patterns of exposure to pathogens in sympatric carnivores.</a:t>
            </a:r>
          </a:p>
          <a:p>
            <a:endParaRPr lang="en-US" dirty="0"/>
          </a:p>
          <a:p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Molecular evidence of infection by tick-borne pathogens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57D250B-A2B5-C340-8967-0BE033D8A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712788"/>
            <a:ext cx="10671809" cy="604727"/>
          </a:xfrm>
        </p:spPr>
        <p:txBody>
          <a:bodyPr>
            <a:normAutofit/>
          </a:bodyPr>
          <a:lstStyle/>
          <a:p>
            <a:r>
              <a:rPr lang="en-US" dirty="0"/>
              <a:t>outline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C692807-9E1A-B04C-935B-A1D37897122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0469" y="1318434"/>
            <a:ext cx="4023360" cy="264532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1454089-92E6-7A4B-9344-98EE1C0B748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0469" y="3955308"/>
            <a:ext cx="4023360" cy="2730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3147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BFBD32C-02DD-4642-BCB4-AC76B0DE7B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2D6DE1-EFFF-EC44-9AF0-7CABCCB3277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Piroplasmid: </a:t>
            </a:r>
          </a:p>
          <a:p>
            <a:r>
              <a:rPr lang="en-US" dirty="0"/>
              <a:t>- Tick borne protozoan parasites that infect blood cells of animals including humans.</a:t>
            </a:r>
          </a:p>
          <a:p>
            <a:pPr marL="285750" indent="-285750">
              <a:buFontTx/>
              <a:buChar char="-"/>
            </a:pPr>
            <a:r>
              <a:rPr lang="en-US" dirty="0"/>
              <a:t>9 Babesia, 2 </a:t>
            </a:r>
            <a:r>
              <a:rPr lang="en-US" dirty="0" err="1"/>
              <a:t>Theileria</a:t>
            </a:r>
            <a:r>
              <a:rPr lang="en-US" dirty="0"/>
              <a:t> and 2 </a:t>
            </a:r>
            <a:r>
              <a:rPr lang="en-US" dirty="0" err="1"/>
              <a:t>Cytauxzoon</a:t>
            </a:r>
            <a:r>
              <a:rPr lang="en-US" dirty="0"/>
              <a:t> and 1 </a:t>
            </a:r>
            <a:r>
              <a:rPr lang="en-US" dirty="0" err="1"/>
              <a:t>Rangelia</a:t>
            </a: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r>
              <a:rPr lang="en-US" dirty="0" err="1"/>
              <a:t>Anaplasmataceae</a:t>
            </a:r>
            <a:endParaRPr lang="en-US" dirty="0"/>
          </a:p>
          <a:p>
            <a:r>
              <a:rPr lang="en-US" dirty="0"/>
              <a:t>- Gram negative</a:t>
            </a:r>
          </a:p>
          <a:p>
            <a:pPr marL="285750" indent="-285750">
              <a:buFontTx/>
              <a:buChar char="-"/>
            </a:pPr>
            <a:r>
              <a:rPr lang="en-US" dirty="0"/>
              <a:t>Intracellular obligate</a:t>
            </a:r>
          </a:p>
          <a:p>
            <a:pPr marL="285750" indent="-285750">
              <a:buFontTx/>
              <a:buChar char="-"/>
            </a:pPr>
            <a:r>
              <a:rPr lang="en-US" dirty="0"/>
              <a:t>4 Genera (</a:t>
            </a:r>
            <a:r>
              <a:rPr lang="en-US" dirty="0" err="1"/>
              <a:t>Anaplasma</a:t>
            </a:r>
            <a:r>
              <a:rPr lang="en-US" dirty="0"/>
              <a:t>, Rickettsia, Wolbachia and </a:t>
            </a:r>
            <a:r>
              <a:rPr lang="en-US" dirty="0" err="1"/>
              <a:t>Neorickettsia</a:t>
            </a:r>
            <a:r>
              <a:rPr lang="en-US" dirty="0"/>
              <a:t>)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DED414E-4455-3E46-BAD5-67FF9A3885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Piroplasmid+anaplasmataceae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5018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BFBD32C-02DD-4642-BCB4-AC76B0DE7B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i="1" dirty="0"/>
          </a:p>
          <a:p>
            <a:r>
              <a:rPr lang="en-US" i="1" dirty="0" err="1"/>
              <a:t>Haemyphisalis</a:t>
            </a:r>
            <a:r>
              <a:rPr lang="en-US" i="1" dirty="0"/>
              <a:t> </a:t>
            </a:r>
            <a:r>
              <a:rPr lang="en-US" i="1" dirty="0" err="1"/>
              <a:t>obtusa</a:t>
            </a:r>
            <a:endParaRPr lang="en-US" i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2D6DE1-EFFF-EC44-9AF0-7CABCCB3277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Piroplasmid: </a:t>
            </a:r>
          </a:p>
          <a:p>
            <a:r>
              <a:rPr lang="en-US" dirty="0"/>
              <a:t>- Tick borne protozoan parasites that infect blood cells of animals including humans.</a:t>
            </a:r>
          </a:p>
          <a:p>
            <a:pPr marL="285750" indent="-285750">
              <a:buFontTx/>
              <a:buChar char="-"/>
            </a:pPr>
            <a:r>
              <a:rPr lang="en-US" dirty="0"/>
              <a:t>9 Babesia, 2 </a:t>
            </a:r>
            <a:r>
              <a:rPr lang="en-US" dirty="0" err="1"/>
              <a:t>Theileria</a:t>
            </a:r>
            <a:r>
              <a:rPr lang="en-US" dirty="0"/>
              <a:t> and 2 </a:t>
            </a:r>
            <a:r>
              <a:rPr lang="en-US" dirty="0" err="1"/>
              <a:t>Cytauxzoon</a:t>
            </a:r>
            <a:r>
              <a:rPr lang="en-US" dirty="0"/>
              <a:t> and 1 </a:t>
            </a:r>
            <a:r>
              <a:rPr lang="en-US" dirty="0" err="1"/>
              <a:t>Rangelia</a:t>
            </a: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r>
              <a:rPr lang="en-US" dirty="0" err="1"/>
              <a:t>Anaplasmataceae</a:t>
            </a:r>
            <a:endParaRPr lang="en-US" dirty="0"/>
          </a:p>
          <a:p>
            <a:r>
              <a:rPr lang="en-US" dirty="0"/>
              <a:t>- Gram negative</a:t>
            </a:r>
          </a:p>
          <a:p>
            <a:pPr marL="285750" indent="-285750">
              <a:buFontTx/>
              <a:buChar char="-"/>
            </a:pPr>
            <a:r>
              <a:rPr lang="en-US" dirty="0"/>
              <a:t>Intracellular obligate</a:t>
            </a:r>
          </a:p>
          <a:p>
            <a:pPr marL="285750" indent="-285750">
              <a:buFontTx/>
              <a:buChar char="-"/>
            </a:pPr>
            <a:r>
              <a:rPr lang="en-US" dirty="0"/>
              <a:t>4 Genera (</a:t>
            </a:r>
            <a:r>
              <a:rPr lang="en-US" dirty="0" err="1"/>
              <a:t>Anaplasma</a:t>
            </a:r>
            <a:r>
              <a:rPr lang="en-US" dirty="0"/>
              <a:t>, Rickettsia, Wolbachia and </a:t>
            </a:r>
            <a:r>
              <a:rPr lang="en-US" dirty="0" err="1"/>
              <a:t>Neorickettsia</a:t>
            </a:r>
            <a:r>
              <a:rPr lang="en-US" dirty="0"/>
              <a:t>)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DED414E-4455-3E46-BAD5-67FF9A3885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Piroplasmid+anaplasmataceae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63967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8B0060-84AA-AE41-88AC-30300D60D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494" y="685800"/>
            <a:ext cx="10961914" cy="707571"/>
          </a:xfrm>
        </p:spPr>
        <p:txBody>
          <a:bodyPr>
            <a:normAutofit/>
          </a:bodyPr>
          <a:lstStyle/>
          <a:p>
            <a:r>
              <a:rPr lang="en-US" sz="3200" dirty="0"/>
              <a:t>The </a:t>
            </a:r>
            <a:r>
              <a:rPr lang="en-US" sz="3200" dirty="0" err="1"/>
              <a:t>Eupleridae</a:t>
            </a:r>
            <a:r>
              <a:rPr lang="en-US" sz="3200" dirty="0"/>
              <a:t> of Madagascar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D64787-8CD2-364D-AABD-80559492674D}"/>
              </a:ext>
            </a:extLst>
          </p:cNvPr>
          <p:cNvSpPr txBox="1"/>
          <p:nvPr/>
        </p:nvSpPr>
        <p:spPr>
          <a:xfrm>
            <a:off x="6096002" y="5743274"/>
            <a:ext cx="920445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dirty="0">
                <a:solidFill>
                  <a:schemeClr val="bg1"/>
                </a:solidFill>
              </a:rPr>
              <a:t>J. </a:t>
            </a:r>
            <a:r>
              <a:rPr lang="en-US" sz="1013" dirty="0" err="1">
                <a:solidFill>
                  <a:schemeClr val="bg1"/>
                </a:solidFill>
              </a:rPr>
              <a:t>Sartore</a:t>
            </a:r>
            <a:r>
              <a:rPr lang="en-US" sz="1013" dirty="0">
                <a:solidFill>
                  <a:schemeClr val="bg1"/>
                </a:solidFill>
              </a:rPr>
              <a:t> ©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B350C7-2D33-C24E-8D27-6E28F70253A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72465" y="4108365"/>
            <a:ext cx="4090781" cy="27229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60A757D-BA0A-7C42-8784-C09E91FA2AE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9609" y="4070104"/>
            <a:ext cx="4091058" cy="272310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9ACBB63-D309-4D42-8906-4087E3900624}"/>
              </a:ext>
            </a:extLst>
          </p:cNvPr>
          <p:cNvSpPr txBox="1"/>
          <p:nvPr/>
        </p:nvSpPr>
        <p:spPr>
          <a:xfrm>
            <a:off x="2967685" y="6497379"/>
            <a:ext cx="920445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dirty="0"/>
              <a:t>J. </a:t>
            </a:r>
            <a:r>
              <a:rPr lang="en-US" sz="1013" dirty="0" err="1"/>
              <a:t>Sartore</a:t>
            </a:r>
            <a:r>
              <a:rPr lang="en-US" sz="1013" dirty="0"/>
              <a:t> ©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456639-0164-084E-AFA0-44962A3847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15043" y="4070288"/>
            <a:ext cx="3556471" cy="272291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09BAE11-E630-514D-98E8-CD96B4070C1A}"/>
              </a:ext>
            </a:extLst>
          </p:cNvPr>
          <p:cNvSpPr txBox="1"/>
          <p:nvPr/>
        </p:nvSpPr>
        <p:spPr>
          <a:xfrm>
            <a:off x="6350041" y="6497379"/>
            <a:ext cx="920445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dirty="0"/>
              <a:t>J. </a:t>
            </a:r>
            <a:r>
              <a:rPr lang="en-US" sz="1013" dirty="0" err="1"/>
              <a:t>Sartore</a:t>
            </a:r>
            <a:r>
              <a:rPr lang="en-US" sz="1013" dirty="0"/>
              <a:t> ©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41F4FA7-C7A6-8944-928A-0B391856B791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76186" y="2434856"/>
            <a:ext cx="5611014" cy="151408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166ED22-A66B-C74E-9977-8A5F5CA57FA8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5057" y="2108917"/>
            <a:ext cx="4299945" cy="1295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8312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708603-D87C-5841-A659-A8B17984B86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To detect molecular evidence of infection by these parasites in domestic and wild carnivores of Betampona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7D53901-92CA-B540-99EF-C39A56110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PCR tests </a:t>
            </a:r>
          </a:p>
        </p:txBody>
      </p:sp>
      <p:graphicFrame>
        <p:nvGraphicFramePr>
          <p:cNvPr id="8" name="Content Placeholder 4">
            <a:extLst>
              <a:ext uri="{FF2B5EF4-FFF2-40B4-BE49-F238E27FC236}">
                <a16:creationId xmlns:a16="http://schemas.microsoft.com/office/drawing/2014/main" id="{2F0CFE4F-9369-8745-B7F7-83C6DE61F03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7923076"/>
              </p:ext>
            </p:extLst>
          </p:nvPr>
        </p:nvGraphicFramePr>
        <p:xfrm>
          <a:off x="5142819" y="1963420"/>
          <a:ext cx="6815136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84652">
                  <a:extLst>
                    <a:ext uri="{9D8B030D-6E8A-4147-A177-3AD203B41FA5}">
                      <a16:colId xmlns:a16="http://schemas.microsoft.com/office/drawing/2014/main" val="1828329389"/>
                    </a:ext>
                  </a:extLst>
                </a:gridCol>
                <a:gridCol w="1022916">
                  <a:extLst>
                    <a:ext uri="{9D8B030D-6E8A-4147-A177-3AD203B41FA5}">
                      <a16:colId xmlns:a16="http://schemas.microsoft.com/office/drawing/2014/main" val="2693319167"/>
                    </a:ext>
                  </a:extLst>
                </a:gridCol>
                <a:gridCol w="1703784">
                  <a:extLst>
                    <a:ext uri="{9D8B030D-6E8A-4147-A177-3AD203B41FA5}">
                      <a16:colId xmlns:a16="http://schemas.microsoft.com/office/drawing/2014/main" val="1829722876"/>
                    </a:ext>
                  </a:extLst>
                </a:gridCol>
                <a:gridCol w="1703784">
                  <a:extLst>
                    <a:ext uri="{9D8B030D-6E8A-4147-A177-3AD203B41FA5}">
                      <a16:colId xmlns:a16="http://schemas.microsoft.com/office/drawing/2014/main" val="30442607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Piroplasmid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Anaplasmatacea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97351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Domestic dogs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 (0-18%)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 (2-30%)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57086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err="1"/>
                        <a:t>Galidia</a:t>
                      </a:r>
                      <a:r>
                        <a:rPr lang="en-US" i="1" dirty="0"/>
                        <a:t> </a:t>
                      </a:r>
                      <a:r>
                        <a:rPr lang="en-US" i="1" dirty="0" err="1"/>
                        <a:t>elegans</a:t>
                      </a:r>
                      <a:endParaRPr lang="en-US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 (73-100%)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57 (30-81%)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35107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err="1"/>
                        <a:t>Galidictis</a:t>
                      </a:r>
                      <a:r>
                        <a:rPr lang="en-US" i="1" dirty="0"/>
                        <a:t> </a:t>
                      </a:r>
                      <a:r>
                        <a:rPr lang="en-US" i="1" dirty="0" err="1"/>
                        <a:t>fasciata</a:t>
                      </a:r>
                      <a:endParaRPr lang="en-US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90 (66%-98%)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29 (11-55%)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74476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err="1"/>
                        <a:t>Cryptoprocta</a:t>
                      </a:r>
                      <a:r>
                        <a:rPr lang="en-US" i="1" dirty="0"/>
                        <a:t> </a:t>
                      </a:r>
                      <a:r>
                        <a:rPr lang="en-US" i="1" dirty="0" err="1"/>
                        <a:t>ferox</a:t>
                      </a:r>
                      <a:endParaRPr lang="en-US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 (52-100%)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 (01-63%)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85276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585063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1F12D569-C9BE-7A41-9621-CC8ACA760E6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97700248"/>
              </p:ext>
            </p:extLst>
          </p:nvPr>
        </p:nvGraphicFramePr>
        <p:xfrm>
          <a:off x="5142819" y="1963420"/>
          <a:ext cx="6815136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84652">
                  <a:extLst>
                    <a:ext uri="{9D8B030D-6E8A-4147-A177-3AD203B41FA5}">
                      <a16:colId xmlns:a16="http://schemas.microsoft.com/office/drawing/2014/main" val="1828329389"/>
                    </a:ext>
                  </a:extLst>
                </a:gridCol>
                <a:gridCol w="1022916">
                  <a:extLst>
                    <a:ext uri="{9D8B030D-6E8A-4147-A177-3AD203B41FA5}">
                      <a16:colId xmlns:a16="http://schemas.microsoft.com/office/drawing/2014/main" val="2693319167"/>
                    </a:ext>
                  </a:extLst>
                </a:gridCol>
                <a:gridCol w="1703784">
                  <a:extLst>
                    <a:ext uri="{9D8B030D-6E8A-4147-A177-3AD203B41FA5}">
                      <a16:colId xmlns:a16="http://schemas.microsoft.com/office/drawing/2014/main" val="1829722876"/>
                    </a:ext>
                  </a:extLst>
                </a:gridCol>
                <a:gridCol w="1703784">
                  <a:extLst>
                    <a:ext uri="{9D8B030D-6E8A-4147-A177-3AD203B41FA5}">
                      <a16:colId xmlns:a16="http://schemas.microsoft.com/office/drawing/2014/main" val="30442607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Piroplasmid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Anaplasmatacea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97351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Domestic dogs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 (0-18%)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 (2-30%)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57086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err="1"/>
                        <a:t>Galidia</a:t>
                      </a:r>
                      <a:r>
                        <a:rPr lang="en-US" i="1" dirty="0"/>
                        <a:t> </a:t>
                      </a:r>
                      <a:r>
                        <a:rPr lang="en-US" i="1" dirty="0" err="1"/>
                        <a:t>elegans</a:t>
                      </a:r>
                      <a:endParaRPr lang="en-US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 (73-100%)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57 (30-81%)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35107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err="1"/>
                        <a:t>Galidictis</a:t>
                      </a:r>
                      <a:r>
                        <a:rPr lang="en-US" i="1" dirty="0"/>
                        <a:t> </a:t>
                      </a:r>
                      <a:r>
                        <a:rPr lang="en-US" i="1" dirty="0" err="1"/>
                        <a:t>fasciata</a:t>
                      </a:r>
                      <a:endParaRPr lang="en-US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90 (66%-98%)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29 (11-55%)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74476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err="1"/>
                        <a:t>Cryptoprocta</a:t>
                      </a:r>
                      <a:r>
                        <a:rPr lang="en-US" i="1" dirty="0"/>
                        <a:t> </a:t>
                      </a:r>
                      <a:r>
                        <a:rPr lang="en-US" i="1" dirty="0" err="1"/>
                        <a:t>ferox</a:t>
                      </a:r>
                      <a:endParaRPr lang="en-US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 (52-100%)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 (01-63%)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8527652"/>
                  </a:ext>
                </a:extLst>
              </a:tr>
            </a:tbl>
          </a:graphicData>
        </a:graphic>
      </p:graphicFrame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708603-D87C-5841-A659-A8B17984B86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To detect molecular evidence of infection by these parasites in domestic and wild carnivores of Betampona</a:t>
            </a:r>
          </a:p>
          <a:p>
            <a:endParaRPr lang="en-US" dirty="0"/>
          </a:p>
          <a:p>
            <a:r>
              <a:rPr lang="en-US" dirty="0" err="1"/>
              <a:t>Anaplasmatacea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95% similarity with </a:t>
            </a:r>
            <a:r>
              <a:rPr lang="en-US" dirty="0" err="1"/>
              <a:t>Anaplasma</a:t>
            </a:r>
            <a:r>
              <a:rPr lang="en-US" dirty="0"/>
              <a:t> </a:t>
            </a:r>
            <a:r>
              <a:rPr lang="en-US" dirty="0" err="1"/>
              <a:t>bovis</a:t>
            </a:r>
            <a:endParaRPr lang="en-US" dirty="0"/>
          </a:p>
          <a:p>
            <a:endParaRPr lang="en-US" dirty="0"/>
          </a:p>
          <a:p>
            <a:r>
              <a:rPr lang="en-US" dirty="0"/>
              <a:t>Piroplasmid</a:t>
            </a:r>
          </a:p>
          <a:p>
            <a:r>
              <a:rPr lang="en-US" dirty="0"/>
              <a:t>- 95% similarity with </a:t>
            </a:r>
            <a:r>
              <a:rPr lang="en-US" i="1" dirty="0" err="1"/>
              <a:t>Cytauxzoon</a:t>
            </a:r>
            <a:r>
              <a:rPr lang="en-US" i="1" dirty="0"/>
              <a:t> </a:t>
            </a:r>
            <a:r>
              <a:rPr lang="en-US" i="1" dirty="0" err="1"/>
              <a:t>felis</a:t>
            </a:r>
            <a:endParaRPr lang="en-US" i="1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7D53901-92CA-B540-99EF-C39A56110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PCR tests </a:t>
            </a:r>
          </a:p>
        </p:txBody>
      </p:sp>
    </p:spTree>
    <p:extLst>
      <p:ext uri="{BB962C8B-B14F-4D97-AF65-F5344CB8AC3E}">
        <p14:creationId xmlns:p14="http://schemas.microsoft.com/office/powerpoint/2010/main" val="31118889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DA2C94-0993-8941-9BE8-5D16287A13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1" y="1600200"/>
            <a:ext cx="7489370" cy="4480560"/>
          </a:xfrm>
        </p:spPr>
        <p:txBody>
          <a:bodyPr/>
          <a:lstStyle/>
          <a:p>
            <a:r>
              <a:rPr lang="en-US" dirty="0"/>
              <a:t>Study whether these tick borne parasites are shared between multiple species (including lemurs).</a:t>
            </a:r>
          </a:p>
          <a:p>
            <a:endParaRPr lang="en-US" dirty="0"/>
          </a:p>
          <a:p>
            <a:r>
              <a:rPr lang="en-US" dirty="0"/>
              <a:t>Negative effect of these parasites on the health of infected animals?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24AED01-79EE-0A40-AD3F-20D0EAB777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futher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3381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57F48DA-E9AD-6641-B832-FCFD3AAC1B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25828" y="670608"/>
            <a:ext cx="7267352" cy="4825976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AF1F6C5-8EBC-C04C-B2C3-BC3B5D35F7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1" y="1747159"/>
            <a:ext cx="4314030" cy="323914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Advisor : </a:t>
            </a:r>
            <a:r>
              <a:rPr lang="en-US" dirty="0" err="1"/>
              <a:t>Dr</a:t>
            </a:r>
            <a:r>
              <a:rPr lang="en-US" dirty="0"/>
              <a:t> Patricia Parker</a:t>
            </a:r>
          </a:p>
          <a:p>
            <a:r>
              <a:rPr lang="en-US" dirty="0"/>
              <a:t>Committee members: </a:t>
            </a:r>
            <a:r>
              <a:rPr lang="en-US" dirty="0" err="1"/>
              <a:t>Dr</a:t>
            </a:r>
            <a:r>
              <a:rPr lang="en-US" dirty="0"/>
              <a:t> </a:t>
            </a:r>
            <a:r>
              <a:rPr lang="en-US" dirty="0" err="1"/>
              <a:t>Gompper</a:t>
            </a:r>
            <a:br>
              <a:rPr lang="en-US" dirty="0"/>
            </a:br>
            <a:r>
              <a:rPr lang="en-US" dirty="0"/>
              <a:t>                                     </a:t>
            </a:r>
            <a:r>
              <a:rPr lang="en-US" dirty="0" err="1"/>
              <a:t>Dr</a:t>
            </a:r>
            <a:r>
              <a:rPr lang="en-US" dirty="0"/>
              <a:t> Marquis</a:t>
            </a:r>
            <a:br>
              <a:rPr lang="en-US" dirty="0"/>
            </a:br>
            <a:r>
              <a:rPr lang="en-US" dirty="0"/>
              <a:t>                                     </a:t>
            </a:r>
            <a:r>
              <a:rPr lang="en-US" dirty="0" err="1"/>
              <a:t>Dr</a:t>
            </a:r>
            <a:r>
              <a:rPr lang="en-US" dirty="0"/>
              <a:t> </a:t>
            </a:r>
            <a:r>
              <a:rPr lang="en-US" dirty="0" err="1"/>
              <a:t>Ricklefs</a:t>
            </a:r>
            <a:br>
              <a:rPr lang="en-US" dirty="0"/>
            </a:br>
            <a:r>
              <a:rPr lang="en-US" dirty="0"/>
              <a:t>                   Ingrid </a:t>
            </a:r>
            <a:r>
              <a:rPr lang="en-US" dirty="0" err="1"/>
              <a:t>Porton</a:t>
            </a:r>
            <a:r>
              <a:rPr lang="en-US" dirty="0"/>
              <a:t> (MFG)</a:t>
            </a:r>
            <a:br>
              <a:rPr lang="en-US" dirty="0"/>
            </a:br>
            <a:r>
              <a:rPr lang="en-US" dirty="0"/>
              <a:t>                   Eric Miller (MFG/St Louis Zoo)</a:t>
            </a:r>
            <a:br>
              <a:rPr lang="en-US" dirty="0"/>
            </a:b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Field crew: Hertz, </a:t>
            </a:r>
            <a:r>
              <a:rPr lang="en-US" dirty="0" err="1"/>
              <a:t>Mihaja</a:t>
            </a:r>
            <a:r>
              <a:rPr lang="en-US" dirty="0"/>
              <a:t>, Natacha, </a:t>
            </a:r>
            <a:r>
              <a:rPr lang="en-US" dirty="0" err="1"/>
              <a:t>Torisy</a:t>
            </a:r>
            <a:r>
              <a:rPr lang="en-US" dirty="0"/>
              <a:t> and </a:t>
            </a:r>
            <a:r>
              <a:rPr lang="en-US" dirty="0" err="1"/>
              <a:t>Flavien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Liz Toomey</a:t>
            </a:r>
          </a:p>
          <a:p>
            <a:pPr marL="285750" indent="-285750">
              <a:buFontTx/>
              <a:buChar char="-"/>
            </a:pPr>
            <a:r>
              <a:rPr lang="en-US" dirty="0"/>
              <a:t>Parker lab and </a:t>
            </a:r>
            <a:r>
              <a:rPr lang="en-US" dirty="0" err="1"/>
              <a:t>Cindee</a:t>
            </a:r>
            <a:endParaRPr lang="en-US" dirty="0"/>
          </a:p>
          <a:p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78B47F-5E41-A54B-97C2-73103514A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098619"/>
            <a:ext cx="3001833" cy="540844"/>
          </a:xfrm>
        </p:spPr>
        <p:txBody>
          <a:bodyPr>
            <a:normAutofit fontScale="90000"/>
          </a:bodyPr>
          <a:lstStyle/>
          <a:p>
            <a:r>
              <a:rPr lang="en-US" dirty="0"/>
              <a:t>Thank you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E5BF7C0-539D-BB48-B66A-9D8330791F6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547" y="4660762"/>
            <a:ext cx="1661197" cy="109861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F31EE95-203D-EA43-ABAF-CD55ABA8105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98167" y="5759381"/>
            <a:ext cx="1098619" cy="109861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15BEBB5-AEAC-DE4B-A9DB-E0E8344869D3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5759381"/>
            <a:ext cx="2237563" cy="1031377"/>
          </a:xfrm>
          <a:prstGeom prst="rect">
            <a:avLst/>
          </a:prstGeom>
        </p:spPr>
      </p:pic>
      <p:pic>
        <p:nvPicPr>
          <p:cNvPr id="15" name="Picture 14" descr="umsl_type_red_152r_30g_50b.jpg">
            <a:extLst>
              <a:ext uri="{FF2B5EF4-FFF2-40B4-BE49-F238E27FC236}">
                <a16:creationId xmlns:a16="http://schemas.microsoft.com/office/drawing/2014/main" id="{D6137A9D-76C6-E644-BE7E-BE5F38E9B5F9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3850" y="5780901"/>
            <a:ext cx="1869814" cy="854376"/>
          </a:xfrm>
          <a:prstGeom prst="rect">
            <a:avLst/>
          </a:prstGeom>
        </p:spPr>
      </p:pic>
      <p:pic>
        <p:nvPicPr>
          <p:cNvPr id="18" name="Picture 9" descr="des_lee_logo_new">
            <a:extLst>
              <a:ext uri="{FF2B5EF4-FFF2-40B4-BE49-F238E27FC236}">
                <a16:creationId xmlns:a16="http://schemas.microsoft.com/office/drawing/2014/main" id="{8D496023-070F-0643-A454-9C31042B6C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86295" y="5690192"/>
            <a:ext cx="1213961" cy="10107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 descr="slzoo.png">
            <a:extLst>
              <a:ext uri="{FF2B5EF4-FFF2-40B4-BE49-F238E27FC236}">
                <a16:creationId xmlns:a16="http://schemas.microsoft.com/office/drawing/2014/main" id="{00AF1B2A-0FC2-0846-9B65-9DD107A223A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8119" y="4665545"/>
            <a:ext cx="1803314" cy="111535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B68184E-6EA8-2546-826F-2ED696A1BA1B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98082" y="5553686"/>
            <a:ext cx="791601" cy="114725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76F4275-DD0D-DC47-BFDD-112366C28ECD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44101" y="5593739"/>
            <a:ext cx="858251" cy="104153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43A712F-9162-7F4D-B15E-C8715828E004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56770" y="5846626"/>
            <a:ext cx="1905732" cy="561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6068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64684-02A5-AC4C-B388-1857300D95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761" y="814266"/>
            <a:ext cx="10668000" cy="576625"/>
          </a:xfrm>
        </p:spPr>
        <p:txBody>
          <a:bodyPr>
            <a:noAutofit/>
          </a:bodyPr>
          <a:lstStyle/>
          <a:p>
            <a:r>
              <a:rPr lang="en-US" sz="3200" dirty="0"/>
              <a:t>Dogs and cats as invasive species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6873654-8232-F44C-822D-BC27FE94EACD}"/>
              </a:ext>
            </a:extLst>
          </p:cNvPr>
          <p:cNvGrpSpPr/>
          <p:nvPr/>
        </p:nvGrpSpPr>
        <p:grpSpPr>
          <a:xfrm>
            <a:off x="7481678" y="3233628"/>
            <a:ext cx="4234071" cy="3235752"/>
            <a:chOff x="61954" y="4949334"/>
            <a:chExt cx="2283141" cy="18824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12BBF18-7A18-C045-B77A-8D45BF8D0782}"/>
                </a:ext>
              </a:extLst>
            </p:cNvPr>
            <p:cNvSpPr/>
            <p:nvPr/>
          </p:nvSpPr>
          <p:spPr>
            <a:xfrm>
              <a:off x="61954" y="4949334"/>
              <a:ext cx="2283141" cy="18824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pic>
          <p:nvPicPr>
            <p:cNvPr id="6" name="Picture 5" descr="Screen Shot 2015-03-04 at 11.37.04 AM.png">
              <a:extLst>
                <a:ext uri="{FF2B5EF4-FFF2-40B4-BE49-F238E27FC236}">
                  <a16:creationId xmlns:a16="http://schemas.microsoft.com/office/drawing/2014/main" id="{52A60217-82E4-AA4D-A283-2A4B8ED69A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2009" y="5690844"/>
              <a:ext cx="1748918" cy="1100802"/>
            </a:xfrm>
            <a:prstGeom prst="rect">
              <a:avLst/>
            </a:prstGeom>
          </p:spPr>
        </p:pic>
        <p:pic>
          <p:nvPicPr>
            <p:cNvPr id="7" name="Picture 6" descr="Screen Shot 2015-03-04 at 11.39.40 AM.png">
              <a:extLst>
                <a:ext uri="{FF2B5EF4-FFF2-40B4-BE49-F238E27FC236}">
                  <a16:creationId xmlns:a16="http://schemas.microsoft.com/office/drawing/2014/main" id="{DE9ABECC-464F-6A43-B4CA-F695611220B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2170" y="5030298"/>
              <a:ext cx="2188629" cy="660546"/>
            </a:xfrm>
            <a:prstGeom prst="rect">
              <a:avLst/>
            </a:prstGeom>
          </p:spPr>
        </p:pic>
      </p:grpSp>
      <p:pic>
        <p:nvPicPr>
          <p:cNvPr id="13" name="Picture 12" descr="Screen Shot 2015-03-04 at 11.58.42 AM.png">
            <a:extLst>
              <a:ext uri="{FF2B5EF4-FFF2-40B4-BE49-F238E27FC236}">
                <a16:creationId xmlns:a16="http://schemas.microsoft.com/office/drawing/2014/main" id="{5627D605-314F-AF43-B107-BAA04211CDB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7515" y="3994122"/>
            <a:ext cx="3148417" cy="823064"/>
          </a:xfrm>
          <a:prstGeom prst="rect">
            <a:avLst/>
          </a:prstGeom>
          <a:ln>
            <a:solidFill>
              <a:srgbClr val="4F81BD"/>
            </a:solidFill>
          </a:ln>
        </p:spPr>
      </p:pic>
      <p:pic>
        <p:nvPicPr>
          <p:cNvPr id="14" name="Picture 13" descr="Screen Shot 2015-03-04 at 12.17.16 PM.png">
            <a:extLst>
              <a:ext uri="{FF2B5EF4-FFF2-40B4-BE49-F238E27FC236}">
                <a16:creationId xmlns:a16="http://schemas.microsoft.com/office/drawing/2014/main" id="{7DFF1C4F-1F45-354A-9ACF-4E46276949BC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837" y="5005796"/>
            <a:ext cx="4660063" cy="772704"/>
          </a:xfrm>
          <a:prstGeom prst="rect">
            <a:avLst/>
          </a:prstGeom>
          <a:ln>
            <a:solidFill>
              <a:srgbClr val="4F81BD"/>
            </a:solidFill>
          </a:ln>
        </p:spPr>
      </p:pic>
      <p:pic>
        <p:nvPicPr>
          <p:cNvPr id="15" name="Picture 14" descr="Screen Shot 2015-03-06 at 12.20.00 PM.png">
            <a:extLst>
              <a:ext uri="{FF2B5EF4-FFF2-40B4-BE49-F238E27FC236}">
                <a16:creationId xmlns:a16="http://schemas.microsoft.com/office/drawing/2014/main" id="{DAC95850-3388-5F4D-B060-0F8A922CBD53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67637" y="5967110"/>
            <a:ext cx="4332347" cy="841939"/>
          </a:xfrm>
          <a:prstGeom prst="rect">
            <a:avLst/>
          </a:prstGeom>
          <a:ln>
            <a:solidFill>
              <a:srgbClr val="4F81BD"/>
            </a:solidFill>
          </a:ln>
        </p:spPr>
      </p:pic>
      <p:pic>
        <p:nvPicPr>
          <p:cNvPr id="16" name="Picture 15" descr="Screen Shot 2015-03-06 at 12.22.48 PM.png">
            <a:extLst>
              <a:ext uri="{FF2B5EF4-FFF2-40B4-BE49-F238E27FC236}">
                <a16:creationId xmlns:a16="http://schemas.microsoft.com/office/drawing/2014/main" id="{F041E060-27FC-8548-9F7A-8586E135414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04686" y="1425992"/>
            <a:ext cx="7216143" cy="1029662"/>
          </a:xfrm>
          <a:prstGeom prst="rect">
            <a:avLst/>
          </a:prstGeom>
          <a:ln>
            <a:solidFill>
              <a:srgbClr val="4F81BD"/>
            </a:solidFill>
          </a:ln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ABB482AC-2E83-514D-A0A0-B636962C7859}"/>
              </a:ext>
            </a:extLst>
          </p:cNvPr>
          <p:cNvGrpSpPr/>
          <p:nvPr/>
        </p:nvGrpSpPr>
        <p:grpSpPr>
          <a:xfrm>
            <a:off x="4804686" y="3233628"/>
            <a:ext cx="2520559" cy="2166608"/>
            <a:chOff x="2897160" y="4943923"/>
            <a:chExt cx="2799153" cy="1904669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7BB716E-F8D3-934C-8C10-CF6C045E8F4D}"/>
                </a:ext>
              </a:extLst>
            </p:cNvPr>
            <p:cNvSpPr/>
            <p:nvPr/>
          </p:nvSpPr>
          <p:spPr>
            <a:xfrm>
              <a:off x="2897160" y="4943923"/>
              <a:ext cx="2799153" cy="1904669"/>
            </a:xfrm>
            <a:prstGeom prst="rect">
              <a:avLst/>
            </a:prstGeom>
            <a:ln>
              <a:solidFill>
                <a:srgbClr val="4F81BD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pic>
          <p:nvPicPr>
            <p:cNvPr id="10" name="Picture 9" descr="Screen Shot 2015-03-04 at 11.46.54 AM.png">
              <a:extLst>
                <a:ext uri="{FF2B5EF4-FFF2-40B4-BE49-F238E27FC236}">
                  <a16:creationId xmlns:a16="http://schemas.microsoft.com/office/drawing/2014/main" id="{4689FF1E-1012-AD47-B6E2-6CD41322418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19208" y="5030298"/>
              <a:ext cx="2444822" cy="407257"/>
            </a:xfrm>
            <a:prstGeom prst="rect">
              <a:avLst/>
            </a:prstGeom>
            <a:ln>
              <a:solidFill>
                <a:srgbClr val="4F81BD"/>
              </a:solidFill>
            </a:ln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18B97429-F7C2-5A4A-9F26-BC8C74D5D28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21219" y="5535544"/>
              <a:ext cx="1434219" cy="865814"/>
            </a:xfrm>
            <a:prstGeom prst="rect">
              <a:avLst/>
            </a:prstGeom>
            <a:ln>
              <a:solidFill>
                <a:srgbClr val="4F81BD"/>
              </a:solidFill>
            </a:ln>
          </p:spPr>
        </p:pic>
        <p:pic>
          <p:nvPicPr>
            <p:cNvPr id="12" name="Picture 11" descr="Screen Shot 2015-03-04 at 11.48.25 AM.png">
              <a:extLst>
                <a:ext uri="{FF2B5EF4-FFF2-40B4-BE49-F238E27FC236}">
                  <a16:creationId xmlns:a16="http://schemas.microsoft.com/office/drawing/2014/main" id="{A4A0B0B5-78E6-8147-80AD-2E6A7D9FE6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189450" y="5406375"/>
              <a:ext cx="1460764" cy="1416448"/>
            </a:xfrm>
            <a:prstGeom prst="rect">
              <a:avLst/>
            </a:prstGeom>
            <a:ln>
              <a:solidFill>
                <a:srgbClr val="4F81BD"/>
              </a:solidFill>
            </a:ln>
          </p:spPr>
        </p:pic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38D8D07A-BD77-4E46-A2BF-D3317F84825C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901" y="1432064"/>
            <a:ext cx="4663465" cy="2567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1567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BEDB6B85-AE2A-C442-BBCC-9AA51310B68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452611" y="-490327"/>
            <a:ext cx="2432422" cy="381468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0BDA644-E5F8-404C-AB7F-44EBF51B8F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769938"/>
            <a:ext cx="7721600" cy="511311"/>
          </a:xfrm>
        </p:spPr>
        <p:txBody>
          <a:bodyPr>
            <a:normAutofit fontScale="90000"/>
          </a:bodyPr>
          <a:lstStyle/>
          <a:p>
            <a:r>
              <a:rPr lang="en-US" sz="3200" dirty="0" err="1"/>
              <a:t>Betampona</a:t>
            </a:r>
            <a:r>
              <a:rPr lang="en-US" sz="3200" dirty="0"/>
              <a:t> </a:t>
            </a:r>
            <a:r>
              <a:rPr lang="en-US" dirty="0"/>
              <a:t>Natural</a:t>
            </a:r>
            <a:r>
              <a:rPr lang="en-US" sz="3200" dirty="0"/>
              <a:t> Reserve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42CBD13-7048-B148-B74A-A8DDB569D2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34890" y="1438841"/>
            <a:ext cx="4617720" cy="4701404"/>
          </a:xfrm>
        </p:spPr>
      </p:pic>
      <p:pic>
        <p:nvPicPr>
          <p:cNvPr id="4" name="Picture 3" descr="FTR_5738.jpg">
            <a:extLst>
              <a:ext uri="{FF2B5EF4-FFF2-40B4-BE49-F238E27FC236}">
                <a16:creationId xmlns:a16="http://schemas.microsoft.com/office/drawing/2014/main" id="{292A36E7-3A83-714D-A110-4F8791DB14F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452610" y="3123971"/>
            <a:ext cx="2432422" cy="3002193"/>
          </a:xfrm>
          <a:prstGeom prst="rect">
            <a:avLst/>
          </a:prstGeom>
        </p:spPr>
      </p:pic>
      <p:pic>
        <p:nvPicPr>
          <p:cNvPr id="7" name="Content Placeholder 3" descr="FTR_9042.jpg">
            <a:extLst>
              <a:ext uri="{FF2B5EF4-FFF2-40B4-BE49-F238E27FC236}">
                <a16:creationId xmlns:a16="http://schemas.microsoft.com/office/drawing/2014/main" id="{B969B1F7-B8FD-BF4A-95CE-ECEF993ECE30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-175208" y="1434830"/>
            <a:ext cx="5288280" cy="4691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613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D390F9-399C-C942-AAA8-DB708B9FB4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Are domestic and endemic carnivores exposed to similar pathogens?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26E929-9D56-3A4D-9CE7-260A9692A8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2625" y="2206256"/>
            <a:ext cx="4011084" cy="448056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57D250B-A2B5-C340-8967-0BE033D8A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712788"/>
            <a:ext cx="10671809" cy="604727"/>
          </a:xfrm>
        </p:spPr>
        <p:txBody>
          <a:bodyPr>
            <a:normAutofit/>
          </a:bodyPr>
          <a:lstStyle/>
          <a:p>
            <a:r>
              <a:rPr lang="en-US" dirty="0"/>
              <a:t>outline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01BBC0-4BC3-B643-AD3C-ADD8EB1D817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0469" y="1318434"/>
            <a:ext cx="4023360" cy="264532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D813405-BF25-6D45-A6E0-91902656715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0469" y="3955308"/>
            <a:ext cx="4023360" cy="2730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8342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D390F9-399C-C942-AAA8-DB708B9FB4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Spatio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-temporal Interactions between introduced and endemic carnivores.</a:t>
            </a:r>
          </a:p>
          <a:p>
            <a:endParaRPr lang="en-US" dirty="0"/>
          </a:p>
          <a:p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Patterns of exposure to pathogens in sympatric carnivores.</a:t>
            </a:r>
          </a:p>
          <a:p>
            <a:endParaRPr lang="en-US" dirty="0"/>
          </a:p>
          <a:p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Microbial transmission network among sympatric carnivores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57D250B-A2B5-C340-8967-0BE033D8A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712788"/>
            <a:ext cx="10671809" cy="604727"/>
          </a:xfrm>
        </p:spPr>
        <p:txBody>
          <a:bodyPr>
            <a:normAutofit/>
          </a:bodyPr>
          <a:lstStyle/>
          <a:p>
            <a:r>
              <a:rPr lang="en-US" dirty="0"/>
              <a:t>outline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6B92393-5A9C-0247-B027-AC8A2D0E240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0469" y="1318434"/>
            <a:ext cx="4023360" cy="264532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E21E975-4794-7A4A-AA1E-094024A911C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0469" y="3955308"/>
            <a:ext cx="4023360" cy="2730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6362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Specific objectives:</a:t>
            </a:r>
          </a:p>
          <a:p>
            <a:pPr lvl="1"/>
            <a:r>
              <a:rPr lang="en-US" dirty="0"/>
              <a:t>Estimate the prevalence of antibodies to selected pathogens in introduced and endemic carnivore species in </a:t>
            </a:r>
            <a:r>
              <a:rPr lang="en-US" dirty="0" err="1"/>
              <a:t>Betampona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Identify risk factors and variables associated with exposure to selected pathogens</a:t>
            </a:r>
          </a:p>
          <a:p>
            <a:pPr lvl="2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In western Madagascar, Adult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fosa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were more likely to be exposed to 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Toxoplasma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than younger individuals. We expected to find similar results in Eastern Madagascar.</a:t>
            </a:r>
            <a:br>
              <a:rPr lang="en-US" dirty="0">
                <a:solidFill>
                  <a:schemeClr val="bg1">
                    <a:lumMod val="50000"/>
                  </a:schemeClr>
                </a:solidFill>
              </a:rPr>
            </a:b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pPr lvl="2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Behavioral differences may facilitate the exposure of specific species to pathogens.</a:t>
            </a:r>
            <a:br>
              <a:rPr lang="en-US" dirty="0">
                <a:solidFill>
                  <a:schemeClr val="bg1">
                    <a:lumMod val="50000"/>
                  </a:schemeClr>
                </a:solidFill>
              </a:rPr>
            </a:b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pPr lvl="2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Are animals living near each other more likely to share the same status (Seropositive/Seronegative)?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1D3C6BA-26A1-4E4C-97E1-C8F22EC48B0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09600" y="152717"/>
            <a:ext cx="10972800" cy="65132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8000"/>
                </a:solidFill>
              </a:rPr>
              <a:t>Exposure to pathogens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CE9C57B-63FF-9544-BCE7-13D89A877119}"/>
              </a:ext>
            </a:extLst>
          </p:cNvPr>
          <p:cNvSpPr/>
          <p:nvPr/>
        </p:nvSpPr>
        <p:spPr>
          <a:xfrm>
            <a:off x="4881282" y="3240741"/>
            <a:ext cx="6701118" cy="28400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88C2798-C402-324E-A11D-A8D088CA98D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3469" y="4120408"/>
            <a:ext cx="4023360" cy="27305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8A25C7F-3344-6049-B1CF-0F8EA4702AB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3469" y="1005151"/>
            <a:ext cx="4023360" cy="3146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5295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Specific objectives:</a:t>
            </a:r>
          </a:p>
          <a:p>
            <a:pPr lvl="1"/>
            <a:r>
              <a:rPr lang="en-US" dirty="0"/>
              <a:t>Estimate the prevalence of antibodies to selected pathogens in introduced and endemic carnivore species in </a:t>
            </a:r>
            <a:r>
              <a:rPr lang="en-US" dirty="0" err="1"/>
              <a:t>Betampona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Identify risk factors and variables associated with exposure to selected pathogens</a:t>
            </a:r>
          </a:p>
          <a:p>
            <a:pPr lvl="2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In western Madagascar, Adult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fosa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were more likely to be exposed to 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Toxoplasma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than younger individuals. We expected to find similar results in Eastern Madagascar.</a:t>
            </a:r>
            <a:br>
              <a:rPr lang="en-US" dirty="0">
                <a:solidFill>
                  <a:schemeClr val="bg1">
                    <a:lumMod val="50000"/>
                  </a:schemeClr>
                </a:solidFill>
              </a:rPr>
            </a:b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pPr lvl="2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Behavioral differences may facilitate the exposure of specific species to pathogens.</a:t>
            </a:r>
            <a:br>
              <a:rPr lang="en-US" dirty="0">
                <a:solidFill>
                  <a:schemeClr val="bg1">
                    <a:lumMod val="50000"/>
                  </a:schemeClr>
                </a:solidFill>
              </a:rPr>
            </a:b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pPr lvl="2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Are animals living near each other more likely to share the same status (Seropositive/Seronegative)?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1D3C6BA-26A1-4E4C-97E1-C8F22EC48B0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09600" y="152717"/>
            <a:ext cx="10972800" cy="65132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8000"/>
                </a:solidFill>
              </a:rPr>
              <a:t>Exposure to pathogens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FCC464-5151-EC47-9403-6F5770EF798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3469" y="4120408"/>
            <a:ext cx="4023360" cy="27305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0B66A44-DDCC-5642-B4F1-51EFF0CD2FA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3469" y="1005151"/>
            <a:ext cx="4023360" cy="3146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7226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5" descr="carnivore_captures.pdf">
            <a:extLst>
              <a:ext uri="{FF2B5EF4-FFF2-40B4-BE49-F238E27FC236}">
                <a16:creationId xmlns:a16="http://schemas.microsoft.com/office/drawing/2014/main" id="{6628DBB5-9673-D642-BDA8-DFC3651336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4377689" y="1600200"/>
            <a:ext cx="5977627" cy="4148808"/>
          </a:xfr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CC83CFF-3557-0841-A7F0-AE1674551DD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Animal captures</a:t>
            </a:r>
          </a:p>
          <a:p>
            <a:r>
              <a:rPr lang="en-US" dirty="0"/>
              <a:t>           4 </a:t>
            </a:r>
            <a:r>
              <a:rPr lang="en-US" dirty="0" err="1"/>
              <a:t>Eupleridae</a:t>
            </a:r>
            <a:r>
              <a:rPr lang="en-US" dirty="0"/>
              <a:t> species</a:t>
            </a:r>
          </a:p>
          <a:p>
            <a:r>
              <a:rPr lang="en-US" dirty="0"/>
              <a:t>           Domestic dogs and cats</a:t>
            </a:r>
          </a:p>
          <a:p>
            <a:endParaRPr lang="en-US" dirty="0"/>
          </a:p>
          <a:p>
            <a:r>
              <a:rPr lang="en-US" dirty="0"/>
              <a:t>Serological analyses</a:t>
            </a:r>
          </a:p>
          <a:p>
            <a:r>
              <a:rPr lang="en-US" dirty="0"/>
              <a:t>          - CDV, CPV, FPV, FIV, </a:t>
            </a:r>
            <a:r>
              <a:rPr lang="en-US" dirty="0" err="1"/>
              <a:t>FeLV</a:t>
            </a:r>
            <a:r>
              <a:rPr lang="en-US" dirty="0"/>
              <a:t>, FCV</a:t>
            </a:r>
            <a:br>
              <a:rPr lang="en-US" dirty="0"/>
            </a:br>
            <a:r>
              <a:rPr lang="en-US" dirty="0"/>
              <a:t>          </a:t>
            </a:r>
          </a:p>
          <a:p>
            <a:r>
              <a:rPr lang="en-US" dirty="0"/>
              <a:t>          - </a:t>
            </a:r>
            <a:r>
              <a:rPr lang="en-US" i="1" dirty="0" err="1"/>
              <a:t>Leptospira</a:t>
            </a:r>
            <a:r>
              <a:rPr lang="en-US" dirty="0"/>
              <a:t> spp. (5 </a:t>
            </a:r>
            <a:r>
              <a:rPr lang="en-US" dirty="0" err="1"/>
              <a:t>serovars</a:t>
            </a:r>
            <a:r>
              <a:rPr lang="en-US" dirty="0"/>
              <a:t>)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          - </a:t>
            </a:r>
            <a:r>
              <a:rPr lang="en-US" i="1" dirty="0"/>
              <a:t>Toxoplasma </a:t>
            </a:r>
            <a:r>
              <a:rPr lang="en-US" i="1" dirty="0" err="1"/>
              <a:t>gondii</a:t>
            </a:r>
            <a:r>
              <a:rPr lang="en-US" i="1" dirty="0"/>
              <a:t> </a:t>
            </a:r>
          </a:p>
          <a:p>
            <a:endParaRPr lang="en-US" dirty="0"/>
          </a:p>
        </p:txBody>
      </p:sp>
      <p:pic>
        <p:nvPicPr>
          <p:cNvPr id="6" name="Picture 5" descr="FTR_6019.jp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92516" y="5494559"/>
            <a:ext cx="2096598" cy="1392940"/>
          </a:xfrm>
          <a:prstGeom prst="rect">
            <a:avLst/>
          </a:prstGeom>
        </p:spPr>
      </p:pic>
      <p:pic>
        <p:nvPicPr>
          <p:cNvPr id="8" name="Picture 7" descr="FTR_0575.jpg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94250" y="3119730"/>
            <a:ext cx="2094864" cy="2402964"/>
          </a:xfrm>
          <a:prstGeom prst="rect">
            <a:avLst/>
          </a:prstGeom>
        </p:spPr>
      </p:pic>
      <p:pic>
        <p:nvPicPr>
          <p:cNvPr id="9" name="Picture 8" descr="FTR_5826.jpg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92516" y="31401"/>
            <a:ext cx="2081296" cy="3132685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2A694960-6C43-F046-918B-E564061212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52717"/>
            <a:ext cx="10972800" cy="65132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8000"/>
                </a:solidFill>
              </a:rPr>
              <a:t>Exposure to pathogens</a:t>
            </a:r>
          </a:p>
        </p:txBody>
      </p:sp>
      <p:pic>
        <p:nvPicPr>
          <p:cNvPr id="10" name="Picture 9" descr="imgres.png">
            <a:extLst>
              <a:ext uri="{FF2B5EF4-FFF2-40B4-BE49-F238E27FC236}">
                <a16:creationId xmlns:a16="http://schemas.microsoft.com/office/drawing/2014/main" id="{708CAB87-77CB-724F-804D-B0FAB13EAB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945" y="5551618"/>
            <a:ext cx="4127744" cy="99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90916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heme2">
  <a:themeElements>
    <a:clrScheme name="Essent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Essentia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sential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2" id="{4B0963D2-A847-ED40-8329-CCBE96B393BE}" vid="{B2F9DB40-0675-AD40-90D8-C5DE6F33C6F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Theme2</Template>
  <TotalTime>16310</TotalTime>
  <Words>729</Words>
  <Application>Microsoft Macintosh PowerPoint</Application>
  <PresentationFormat>Widescreen</PresentationFormat>
  <Paragraphs>215</Paragraphs>
  <Slides>23</Slides>
  <Notes>11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Arial Black</vt:lpstr>
      <vt:lpstr>Calibri</vt:lpstr>
      <vt:lpstr>Theme2</vt:lpstr>
      <vt:lpstr>Document</vt:lpstr>
      <vt:lpstr>Interactions and pathogen transmission between introduced and endemic carnivores in betampona, Madagascar</vt:lpstr>
      <vt:lpstr>The Eupleridae of Madagascar</vt:lpstr>
      <vt:lpstr>Dogs and cats as invasive species</vt:lpstr>
      <vt:lpstr>Betampona Natural Reserve</vt:lpstr>
      <vt:lpstr>outline</vt:lpstr>
      <vt:lpstr>outline</vt:lpstr>
      <vt:lpstr>Exposure to pathogens</vt:lpstr>
      <vt:lpstr>Exposure to pathogens</vt:lpstr>
      <vt:lpstr>Exposure to pathogens</vt:lpstr>
      <vt:lpstr>Exposure to pathogens: seroprevalence</vt:lpstr>
      <vt:lpstr>Pathogen spillover</vt:lpstr>
      <vt:lpstr>Exposure to pathogens : risk factors</vt:lpstr>
      <vt:lpstr>Exposure to pathogens : risk factors</vt:lpstr>
      <vt:lpstr>Exposure to pathogens : risk factors</vt:lpstr>
      <vt:lpstr>Exposure to pathogens : risk factors</vt:lpstr>
      <vt:lpstr>Exposure to pathogens : risk factors</vt:lpstr>
      <vt:lpstr>outline</vt:lpstr>
      <vt:lpstr>Piroplasmid+anaplasmataceae</vt:lpstr>
      <vt:lpstr>Piroplasmid+anaplasmataceae</vt:lpstr>
      <vt:lpstr>PCR tests </vt:lpstr>
      <vt:lpstr>PCR tests </vt:lpstr>
      <vt:lpstr>futher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Interactions and pathogen transmission between carnivores in Madagascar</dc:title>
  <dc:creator>Rasambainarivo, Fidisoa  . (UMSL-Student)</dc:creator>
  <cp:lastModifiedBy>Fidisoa Rasambainarivo</cp:lastModifiedBy>
  <cp:revision>179</cp:revision>
  <cp:lastPrinted>2019-01-21T04:04:11Z</cp:lastPrinted>
  <dcterms:created xsi:type="dcterms:W3CDTF">2018-03-11T18:36:36Z</dcterms:created>
  <dcterms:modified xsi:type="dcterms:W3CDTF">2019-01-21T04:10:14Z</dcterms:modified>
</cp:coreProperties>
</file>